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6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7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8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9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17" r:id="rId1"/>
    <p:sldMasterId id="2147483843" r:id="rId2"/>
    <p:sldMasterId id="2147483865" r:id="rId3"/>
    <p:sldMasterId id="2147483884" r:id="rId4"/>
    <p:sldMasterId id="2147483903" r:id="rId5"/>
    <p:sldMasterId id="2147484038" r:id="rId6"/>
    <p:sldMasterId id="2147484060" r:id="rId7"/>
    <p:sldMasterId id="2147484083" r:id="rId8"/>
    <p:sldMasterId id="2147484103" r:id="rId9"/>
    <p:sldMasterId id="2147484123" r:id="rId10"/>
  </p:sldMasterIdLst>
  <p:notesMasterIdLst>
    <p:notesMasterId r:id="rId22"/>
  </p:notesMasterIdLst>
  <p:handoutMasterIdLst>
    <p:handoutMasterId r:id="rId23"/>
  </p:handoutMasterIdLst>
  <p:sldIdLst>
    <p:sldId id="685" r:id="rId11"/>
    <p:sldId id="731" r:id="rId12"/>
    <p:sldId id="739" r:id="rId13"/>
    <p:sldId id="728" r:id="rId14"/>
    <p:sldId id="725" r:id="rId15"/>
    <p:sldId id="726" r:id="rId16"/>
    <p:sldId id="734" r:id="rId17"/>
    <p:sldId id="740" r:id="rId18"/>
    <p:sldId id="738" r:id="rId19"/>
    <p:sldId id="723" r:id="rId20"/>
    <p:sldId id="683" r:id="rId21"/>
  </p:sldIdLst>
  <p:sldSz cx="9144000" cy="5143500" type="screen16x9"/>
  <p:notesSz cx="9774238" cy="672465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Kaspersky Sans" panose="020B0604020202020204" charset="0"/>
      <p:regular r:id="rId28"/>
      <p:bold r:id="rId29"/>
      <p:italic r:id="rId30"/>
      <p:boldItalic r:id="rId31"/>
    </p:embeddedFont>
    <p:embeddedFont>
      <p:font typeface="Kaspersky Meduim" panose="020B0604020202020204" charset="0"/>
      <p:regular r:id="rId32"/>
      <p:bold r:id="rId33"/>
      <p:italic r:id="rId34"/>
      <p:boldItalic r:id="rId35"/>
    </p:embeddedFont>
    <p:embeddedFont>
      <p:font typeface="Segoe UI Semibold" panose="020B0702040204020203" pitchFamily="34" charset="0"/>
      <p:bold r:id="rId36"/>
      <p:boldItalic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Kaspersky Sans Beta" panose="020B0604020202020204" charset="0"/>
      <p:regular r:id="rId44"/>
      <p:bold r:id="rId45"/>
    </p:embeddedFont>
    <p:embeddedFont>
      <p:font typeface="Kaspersky Sans Beta Light" panose="020B0604020202020204" charset="0"/>
      <p:regular r:id="rId46"/>
      <p:bold r:id="rId47"/>
    </p:embeddedFont>
    <p:embeddedFont>
      <p:font typeface="Kaspersky Regular" panose="020B0604020202020204" charset="0"/>
      <p:regular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FA5C2DBB-049E-4940-9A60-FE373844EE16}">
          <p14:sldIdLst>
            <p14:sldId id="685"/>
            <p14:sldId id="731"/>
            <p14:sldId id="739"/>
            <p14:sldId id="728"/>
            <p14:sldId id="725"/>
            <p14:sldId id="726"/>
            <p14:sldId id="734"/>
            <p14:sldId id="740"/>
            <p14:sldId id="738"/>
            <p14:sldId id="723"/>
            <p14:sldId id="6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5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280" userDrawn="1">
          <p15:clr>
            <a:srgbClr val="A4A3A4"/>
          </p15:clr>
        </p15:guide>
        <p15:guide id="4" orient="horz" pos="1507" userDrawn="1">
          <p15:clr>
            <a:srgbClr val="A4A3A4"/>
          </p15:clr>
        </p15:guide>
        <p15:guide id="5" orient="horz" pos="2187" userDrawn="1">
          <p15:clr>
            <a:srgbClr val="A4A3A4"/>
          </p15:clr>
        </p15:guide>
        <p15:guide id="6" orient="horz" pos="2414" userDrawn="1">
          <p15:clr>
            <a:srgbClr val="A4A3A4"/>
          </p15:clr>
        </p15:guide>
        <p15:guide id="9" userDrawn="1">
          <p15:clr>
            <a:srgbClr val="A4A3A4"/>
          </p15:clr>
        </p15:guide>
        <p15:guide id="10" pos="272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18" userDrawn="1">
          <p15:clr>
            <a:srgbClr val="A4A3A4"/>
          </p15:clr>
        </p15:guide>
        <p15:guide id="2" pos="307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y Rakov" initials="GR" lastIdx="10" clrIdx="0">
    <p:extLst>
      <p:ext uri="{19B8F6BF-5375-455C-9EA6-DF929625EA0E}">
        <p15:presenceInfo xmlns:p15="http://schemas.microsoft.com/office/powerpoint/2012/main" userId="S-1-5-21-1430328663-2098613005-1233803906-1459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8E"/>
    <a:srgbClr val="5B9BD5"/>
    <a:srgbClr val="009982"/>
    <a:srgbClr val="0000FF"/>
    <a:srgbClr val="F15964"/>
    <a:srgbClr val="F8F8F8"/>
    <a:srgbClr val="7EFF33"/>
    <a:srgbClr val="D9D9D9"/>
    <a:srgbClr val="E2EFDA"/>
    <a:srgbClr val="DD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012" autoAdjust="0"/>
  </p:normalViewPr>
  <p:slideViewPr>
    <p:cSldViewPr showGuides="1">
      <p:cViewPr>
        <p:scale>
          <a:sx n="110" d="100"/>
          <a:sy n="110" d="100"/>
        </p:scale>
        <p:origin x="138" y="708"/>
      </p:cViewPr>
      <p:guideLst>
        <p:guide orient="horz" pos="350"/>
        <p:guide pos="2880"/>
        <p:guide orient="horz" pos="1280"/>
        <p:guide orient="horz" pos="1507"/>
        <p:guide orient="horz" pos="2187"/>
        <p:guide orient="horz" pos="2414"/>
        <p:guide/>
        <p:guide pos="272"/>
        <p:guide pos="5284"/>
        <p:guide orient="horz" pos="1620"/>
      </p:guideLst>
    </p:cSldViewPr>
  </p:slideViewPr>
  <p:outlineViewPr>
    <p:cViewPr>
      <p:scale>
        <a:sx n="33" d="100"/>
        <a:sy n="33" d="100"/>
      </p:scale>
      <p:origin x="0" y="-8844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2670" y="108"/>
      </p:cViewPr>
      <p:guideLst>
        <p:guide orient="horz" pos="2118"/>
        <p:guide pos="307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1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font" Target="fonts/font6.fntdata"/><Relationship Id="rId11" Type="http://schemas.openxmlformats.org/officeDocument/2006/relationships/slide" Target="slides/slide1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0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tukhov_al\Desktop\KICS\Copy%20of%20KICS%20for%20FSTEK%20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'Вариант 1'!$N$11</c:f>
              <c:strCache>
                <c:ptCount val="1"/>
                <c:pt idx="0">
                  <c:v>Узконаправленных решений: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'Вариант 1'!$O$11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1"/>
          <c:order val="1"/>
          <c:tx>
            <c:strRef>
              <c:f>'Вариант 1'!$N$12</c:f>
              <c:strCache>
                <c:ptCount val="1"/>
                <c:pt idx="0">
                  <c:v>Орг Мер, встроенными функциями ОС и прикладного ПО, и резервированием:</c:v>
                </c:pt>
              </c:strCache>
            </c:strRef>
          </c:tx>
          <c:spPr>
            <a:solidFill>
              <a:schemeClr val="accent1">
                <a:tint val="7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'Вариант 1'!$O$12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</c:ser>
        <c:ser>
          <c:idx val="2"/>
          <c:order val="2"/>
          <c:tx>
            <c:strRef>
              <c:f>'Вариант 1'!$N$13</c:f>
              <c:strCache>
                <c:ptCount val="1"/>
                <c:pt idx="0">
                  <c:v>Межсетевых экранов: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'Вариант 1'!$O$13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ser>
          <c:idx val="3"/>
          <c:order val="3"/>
          <c:tx>
            <c:strRef>
              <c:f>'Вариант 1'!$N$14</c:f>
              <c:strCache>
                <c:ptCount val="1"/>
                <c:pt idx="0">
                  <c:v>KICS for Nodes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'Вариант 1'!$O$14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</c:ser>
        <c:ser>
          <c:idx val="4"/>
          <c:order val="4"/>
          <c:tx>
            <c:strRef>
              <c:f>'Вариант 1'!$N$15</c:f>
              <c:strCache>
                <c:ptCount val="1"/>
                <c:pt idx="0">
                  <c:v>KICS For Networks</c:v>
                </c:pt>
              </c:strCache>
            </c:strRef>
          </c:tx>
          <c:spPr>
            <a:solidFill>
              <a:schemeClr val="accent1">
                <a:shade val="7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'Вариант 1'!$O$15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ser>
          <c:idx val="5"/>
          <c:order val="5"/>
          <c:tx>
            <c:strRef>
              <c:f>'Вариант 1'!$N$16</c:f>
              <c:strCache>
                <c:ptCount val="1"/>
                <c:pt idx="0">
                  <c:v>Kaspersky Security Center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'Вариант 1'!$O$16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83516016"/>
        <c:axId val="583522544"/>
      </c:barChart>
      <c:valAx>
        <c:axId val="583522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3516016"/>
        <c:crosses val="autoZero"/>
        <c:crossBetween val="between"/>
      </c:valAx>
      <c:catAx>
        <c:axId val="583516016"/>
        <c:scaling>
          <c:orientation val="minMax"/>
        </c:scaling>
        <c:delete val="1"/>
        <c:axPos val="l"/>
        <c:majorTickMark val="out"/>
        <c:minorTickMark val="none"/>
        <c:tickLblPos val="nextTo"/>
        <c:crossAx val="5835225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Kaspersky Sans" panose="020B0503050101040103" pitchFamily="34" charset="-52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36473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68B0B-19C9-4F7B-8E96-54766D96BCDE}" type="datetimeFigureOut">
              <a:rPr lang="ru-RU" smtClean="0">
                <a:latin typeface="Kaspersky Sans" panose="020B0503050101040103" pitchFamily="34" charset="-52"/>
              </a:rPr>
              <a:pPr/>
              <a:t>26.05.2020</a:t>
            </a:fld>
            <a:endParaRPr lang="ru-RU" dirty="0">
              <a:latin typeface="Kaspersky Sans" panose="020B0503050101040103" pitchFamily="34" charset="-52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Kaspersky Sans" panose="020B0503050101040103" pitchFamily="34" charset="-5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36473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F2F3-7BE9-4CA7-984B-98F22552E98E}" type="slidenum">
              <a:rPr lang="ru-RU" smtClean="0">
                <a:latin typeface="Kaspersky Sans" panose="020B0503050101040103" pitchFamily="34" charset="-52"/>
              </a:rPr>
              <a:pPr/>
              <a:t>‹#›</a:t>
            </a:fld>
            <a:endParaRPr lang="ru-RU" dirty="0"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774324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Kaspersky Sans" panose="020B0503050101040103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36473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Kaspersky Sans" panose="020B0503050101040103" pitchFamily="34" charset="-52"/>
              </a:defRPr>
            </a:lvl1pPr>
          </a:lstStyle>
          <a:p>
            <a:fld id="{C191F4FD-0CDF-4A4C-BADE-D00CFDD79D07}" type="datetimeFigureOut">
              <a:rPr lang="ru-RU" smtClean="0"/>
              <a:pPr/>
              <a:t>26.05.2020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46363" y="504825"/>
            <a:ext cx="4481512" cy="2520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77424" y="3194209"/>
            <a:ext cx="7819390" cy="3026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Kaspersky Sans" panose="020B0503050101040103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36473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Kaspersky Sans" panose="020B0503050101040103" pitchFamily="34" charset="-52"/>
              </a:defRPr>
            </a:lvl1pPr>
          </a:lstStyle>
          <a:p>
            <a:fld id="{24827839-784C-4445-98C2-22EDFC0CC9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1270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Kaspersky Sans" panose="020B0503050101040103" pitchFamily="34" charset="-5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Kaspersky Sans" panose="020B0503050101040103" pitchFamily="34" charset="-5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Kaspersky Sans" panose="020B0503050101040103" pitchFamily="34" charset="-5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Kaspersky Sans" panose="020B0503050101040103" pitchFamily="34" charset="-5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Kaspersky Sans" panose="020B0503050101040103" pitchFamily="34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84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89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3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http://lib.znate.ru/docs/index-265131.html?page=9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939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Honeywell 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C6C9-3F2A-4303-AD26-6D1FDF078F5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08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861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C441E-C369-41FC-8579-0B38C9470C8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683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90557-3980-4A1A-8DD1-169161BDA5DC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Kaspersky Sans" panose="020B0503050101040103" pitchFamily="34" charset="-52"/>
              </a:rPr>
              <a:t>Q</a:t>
            </a:r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620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61403B-28BE-4E3E-92C0-F705B97746C7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Main title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397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70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266951"/>
            <a:ext cx="3522110" cy="6095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43514" y="49619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1</a:t>
            </a:r>
            <a:endParaRPr lang="ru-RU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43515" y="811341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643514" y="1228834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643515" y="160581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43514" y="196147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4643515" y="2338462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643514" y="269412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643515" y="3071106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643514" y="3426765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643515" y="380374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643514" y="415940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643515" y="4536393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45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895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bg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67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993343"/>
            <a:ext cx="3968687" cy="3393599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23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9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4581525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0"/>
            <a:ext cx="3298952" cy="5143500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81525" y="0"/>
            <a:ext cx="4562475" cy="51435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733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 smtClean="0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4011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Quote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1" y="545007"/>
            <a:ext cx="650010" cy="510908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50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4" y="339502"/>
            <a:ext cx="5878996" cy="18002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1233" y="4440657"/>
            <a:ext cx="1866471" cy="702843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148" y="2367372"/>
            <a:ext cx="2268303" cy="1439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15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574499"/>
            <a:ext cx="7830000" cy="669414"/>
          </a:xfrm>
        </p:spPr>
        <p:txBody>
          <a:bodyPr lIns="0" anchor="ctr">
            <a:spAutoFit/>
          </a:bodyPr>
          <a:lstStyle>
            <a:lvl1pPr algn="ctr">
              <a:lnSpc>
                <a:spcPts val="4500"/>
              </a:lnSpc>
              <a:defRPr sz="15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20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44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5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5" y="339502"/>
            <a:ext cx="5878996" cy="18002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08520" y="4011912"/>
            <a:ext cx="3109431" cy="1170895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149" y="2367374"/>
            <a:ext cx="2268303" cy="1439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2093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7562C4-29CE-4F53-9C90-799D65CB2DF8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13443387-14AC-4441-97FD-4593B682D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Albert Einstein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6199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wi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9" y="1044714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6" y="2484875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6" y="3925034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7655252" y="489326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rgbClr val="1D1D1B"/>
                </a:solidFill>
              </a:rPr>
              <a:pPr algn="r"/>
              <a:t>‹#›</a:t>
            </a:fld>
            <a:endParaRPr lang="ru-RU" sz="1000" dirty="0">
              <a:solidFill>
                <a:srgbClr val="1D1D1B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xmlns="" id="{A09F60A8-1AF8-4625-AB2D-4CCE5FF6D26F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5058" y="1131888"/>
            <a:ext cx="4321175" cy="3600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3B87395D-F994-4893-8AF7-CCEA98C94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6" y="194401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8199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0" y="951573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8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8577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71" y="951573"/>
            <a:ext cx="2988331" cy="2880319"/>
          </a:xfrm>
          <a:prstGeom prst="rect">
            <a:avLst/>
          </a:prstGeom>
        </p:spPr>
        <p:txBody>
          <a:bodyPr/>
          <a:lstStyle>
            <a:lvl1pPr marL="0" marR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772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4070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2931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90557-3980-4A1A-8DD1-169161BDA5DC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Kaspersky Sans" panose="020B0503050101040103" pitchFamily="34" charset="-52"/>
              </a:rPr>
              <a:t>Q</a:t>
            </a:r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154585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33415CBF-9837-4179-BDCD-1B35FA34C4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xmlns="" id="{BBF025E9-4374-4547-895D-6BBF71469A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xmlns="" id="{DF486881-FC55-404E-998A-378C7A12A3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xmlns="" id="{23445278-C00E-4DB5-9D15-3936CF078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182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285181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970182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7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5285181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E580204-A267-49EB-B94D-F4D43DD41A9E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C9D3710C-5CD2-41EE-BA9E-3F5F021DF9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21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449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s with supp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Screenshots</a:t>
            </a:r>
            <a:endParaRPr lang="ru-RU" dirty="0"/>
          </a:p>
          <a:p>
            <a:pPr lvl="4"/>
            <a:r>
              <a:rPr lang="en-US" dirty="0"/>
              <a:t>Make a screenshot and paste on your slide to illustrate something.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84874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Usage</a:t>
            </a:r>
          </a:p>
          <a:p>
            <a:pPr lvl="4"/>
            <a:r>
              <a:rPr lang="en-US" dirty="0"/>
              <a:t>Use it when referencing anything from a site </a:t>
            </a:r>
            <a:endParaRPr lang="ru-RU" dirty="0"/>
          </a:p>
          <a:p>
            <a:pPr lvl="4"/>
            <a:r>
              <a:rPr lang="en-US" dirty="0"/>
              <a:t>to a product.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25034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Highlight</a:t>
            </a:r>
          </a:p>
          <a:p>
            <a:pPr lvl="4"/>
            <a:r>
              <a:rPr lang="en-US" dirty="0"/>
              <a:t>Highlight any area to draw attention to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BA6C0DA8-D963-4140-849B-B36CA74DA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432117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xmlns="" id="{401B08FF-1FE7-47F5-B077-63DB94E7E5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 and call-outs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9212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182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285181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970182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6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5285181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6F97B2-1CC9-481A-BC7D-B1321F0589D9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xmlns="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1E008EA6-1158-4E6C-9D53-765A6B4530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3993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1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9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15741110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53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956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273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23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77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81928"/>
            <a:ext cx="7830000" cy="579646"/>
          </a:xfrm>
        </p:spPr>
        <p:txBody>
          <a:bodyPr lIns="0" anchor="ctr">
            <a:sp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3284676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47" y="756987"/>
            <a:ext cx="1620000" cy="317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7" y="355578"/>
            <a:ext cx="2876805" cy="11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52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> </a:t>
            </a:r>
            <a:r>
              <a:rPr lang="en-US" dirty="0"/>
              <a:t>Use dark background for more meaningful points.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9475DA-C2BB-40B7-897D-5C5ED675AD6E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xmlns="" id="{67B84E62-DE8F-4439-93FC-9D6697C300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81928"/>
            <a:ext cx="7830000" cy="579646"/>
          </a:xfrm>
        </p:spPr>
        <p:txBody>
          <a:bodyPr lIns="0" anchor="ctr">
            <a:sp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3284676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47" y="756987"/>
            <a:ext cx="1620000" cy="317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7" y="355578"/>
            <a:ext cx="2876805" cy="11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051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266951"/>
            <a:ext cx="3522110" cy="6095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3750" b="0" i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772805" y="468085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1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72805" y="1211036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2</a:t>
            </a:r>
            <a:endParaRPr lang="ru-RU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772805" y="1962150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3</a:t>
            </a:r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772805" y="2713263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4</a:t>
            </a:r>
            <a:endParaRPr lang="ru-RU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772805" y="3456214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5</a:t>
            </a:r>
            <a:endParaRPr lang="ru-RU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72805" y="4199165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6</a:t>
            </a:r>
            <a:endParaRPr lang="ru-RU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772805" y="964529"/>
            <a:ext cx="999000" cy="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  <a:latin typeface="Kaspersky Sans" panose="020B050305010104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61738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496290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2625" b="0" i="0" baseline="0">
                <a:solidFill>
                  <a:schemeClr val="tx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Kaspersky Sans" panose="020B0503050101040103" pitchFamily="34" charset="77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500" b="0" i="0">
                <a:latin typeface="Kaspersky Sans" panose="020B0503050101040103" pitchFamily="34" charset="77"/>
              </a:defRPr>
            </a:lvl1pPr>
          </a:lstStyle>
          <a:p>
            <a:pPr lvl="0"/>
            <a:r>
              <a:rPr lang="en-US" dirty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0413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496290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2625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 b="0" i="0">
                <a:solidFill>
                  <a:schemeClr val="bg1"/>
                </a:solidFill>
                <a:latin typeface="Kaspersky Sans" panose="020B0503050101040103" pitchFamily="34" charset="77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899097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496290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2625" b="0" i="0" baseline="0">
                <a:solidFill>
                  <a:schemeClr val="tx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993343"/>
            <a:ext cx="3968687" cy="3393599"/>
          </a:xfrm>
        </p:spPr>
        <p:txBody>
          <a:bodyPr lIns="0" anchor="ctr">
            <a:norm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tx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</a:t>
            </a:r>
          </a:p>
          <a:p>
            <a:pPr lvl="0"/>
            <a:r>
              <a:rPr lang="en-US" dirty="0"/>
              <a:t>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Kaspersky Sans" panose="020B0503050101040103" pitchFamily="34" charset="77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992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2695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96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0"/>
            <a:ext cx="3298952" cy="5143500"/>
          </a:xfrm>
        </p:spPr>
        <p:txBody>
          <a:bodyPr lIns="0" anchor="ctr">
            <a:norm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</a:t>
            </a:r>
          </a:p>
          <a:p>
            <a:pPr lvl="0"/>
            <a:r>
              <a:rPr lang="en-US" dirty="0"/>
              <a:t>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81525" y="0"/>
            <a:ext cx="4562475" cy="51435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7111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496290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2625" b="0" i="0" baseline="0">
                <a:solidFill>
                  <a:schemeClr val="tx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Kaspersky Sans" panose="020B0503050101040103" pitchFamily="34" charset="77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 b="0" i="0"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 b="0" i="0">
                <a:latin typeface="Kaspersky Sans" panose="020B0503050101040103" pitchFamily="34" charset="7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 b="0" i="0"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 b="0" i="0">
                <a:latin typeface="Kaspersky Sans" panose="020B0503050101040103" pitchFamily="34" charset="7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 b="0" i="0"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 b="0" i="0">
                <a:latin typeface="Kaspersky Sans" panose="020B0503050101040103" pitchFamily="34" charset="7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24729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81928"/>
            <a:ext cx="7830000" cy="579646"/>
          </a:xfrm>
        </p:spPr>
        <p:txBody>
          <a:bodyPr lIns="0" anchor="ctr">
            <a:sp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1" y="545006"/>
            <a:ext cx="650010" cy="5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263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574499"/>
            <a:ext cx="7830000" cy="669414"/>
          </a:xfrm>
        </p:spPr>
        <p:txBody>
          <a:bodyPr lIns="0" anchor="ctr">
            <a:spAutoFit/>
          </a:bodyPr>
          <a:lstStyle>
            <a:lvl1pPr algn="ctr">
              <a:lnSpc>
                <a:spcPts val="4500"/>
              </a:lnSpc>
              <a:defRPr sz="1500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81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1D9317-49B3-4925-A0C5-F488C407CE03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255" y="2319722"/>
            <a:ext cx="4428479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53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871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5" y="339502"/>
            <a:ext cx="5878996" cy="18002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08520" y="4011912"/>
            <a:ext cx="3109431" cy="1170895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149" y="2367374"/>
            <a:ext cx="2268303" cy="1439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8166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7562C4-29CE-4F53-9C90-799D65CB2DF8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13443387-14AC-4441-97FD-4593B682D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Albert Einstein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7695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wi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9" y="1044714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6" y="2484875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6" y="3925034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7655252" y="489326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rgbClr val="1D1D1B"/>
                </a:solidFill>
              </a:rPr>
              <a:pPr algn="r"/>
              <a:t>‹#›</a:t>
            </a:fld>
            <a:endParaRPr lang="ru-RU" sz="1000" dirty="0">
              <a:solidFill>
                <a:srgbClr val="1D1D1B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xmlns="" id="{A09F60A8-1AF8-4625-AB2D-4CCE5FF6D26F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5058" y="1131888"/>
            <a:ext cx="4321175" cy="3600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3B87395D-F994-4893-8AF7-CCEA98C94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6" y="194401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5746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0" y="951573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8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355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71" y="951573"/>
            <a:ext cx="2988331" cy="2880319"/>
          </a:xfrm>
          <a:prstGeom prst="rect">
            <a:avLst/>
          </a:prstGeom>
        </p:spPr>
        <p:txBody>
          <a:bodyPr/>
          <a:lstStyle>
            <a:lvl1pPr marL="0" marR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772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4070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244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90557-3980-4A1A-8DD1-169161BDA5DC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Kaspersky Sans" panose="020B0503050101040103" pitchFamily="34" charset="-52"/>
              </a:rPr>
              <a:t>Q</a:t>
            </a:r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47976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33415CBF-9837-4179-BDCD-1B35FA34C4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xmlns="" id="{BBF025E9-4374-4547-895D-6BBF71469A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xmlns="" id="{DF486881-FC55-404E-998A-378C7A12A3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xmlns="" id="{23445278-C00E-4DB5-9D15-3936CF078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182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285181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970182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7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5285181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E580204-A267-49EB-B94D-F4D43DD41A9E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C9D3710C-5CD2-41EE-BA9E-3F5F021DF9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69470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78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 1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F0E916-3B57-44C7-B439-A9C47BC94014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xmlns="" id="{DE9914E6-D8C6-4508-8316-D76851067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255" y="2319722"/>
            <a:ext cx="4428479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Blip>
                <a:blip r:embed="rId2"/>
              </a:buBlip>
              <a:defRPr sz="18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7478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s with supp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Screenshots</a:t>
            </a:r>
            <a:endParaRPr lang="ru-RU" dirty="0"/>
          </a:p>
          <a:p>
            <a:pPr lvl="4"/>
            <a:r>
              <a:rPr lang="en-US" dirty="0"/>
              <a:t>Make a screenshot and paste on your slide to illustrate something.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84874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Usage</a:t>
            </a:r>
          </a:p>
          <a:p>
            <a:pPr lvl="4"/>
            <a:r>
              <a:rPr lang="en-US" dirty="0"/>
              <a:t>Use it when referencing anything from a site </a:t>
            </a:r>
            <a:endParaRPr lang="ru-RU" dirty="0"/>
          </a:p>
          <a:p>
            <a:pPr lvl="4"/>
            <a:r>
              <a:rPr lang="en-US" dirty="0"/>
              <a:t>to a product.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25034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Highlight</a:t>
            </a:r>
          </a:p>
          <a:p>
            <a:pPr lvl="4"/>
            <a:r>
              <a:rPr lang="en-US" dirty="0"/>
              <a:t>Highlight any area to draw attention to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BA6C0DA8-D963-4140-849B-B36CA74DA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432117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xmlns="" id="{401B08FF-1FE7-47F5-B077-63DB94E7E5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 and call-outs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9740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182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285181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970182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6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5285181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6F97B2-1CC9-481A-BC7D-B1321F0589D9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xmlns="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1E008EA6-1158-4E6C-9D53-765A6B4530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7433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1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9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13762743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2431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4211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765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86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393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81928"/>
            <a:ext cx="7830000" cy="579646"/>
          </a:xfrm>
        </p:spPr>
        <p:txBody>
          <a:bodyPr lIns="0" anchor="ctr">
            <a:sp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3284676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47" y="756987"/>
            <a:ext cx="1620000" cy="317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7" y="355578"/>
            <a:ext cx="2876805" cy="11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385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81928"/>
            <a:ext cx="7830000" cy="579646"/>
          </a:xfrm>
        </p:spPr>
        <p:txBody>
          <a:bodyPr lIns="0" anchor="ctr">
            <a:sp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3284676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47" y="756987"/>
            <a:ext cx="1620000" cy="317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7" y="355578"/>
            <a:ext cx="2876805" cy="11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2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4211947" y="2499742"/>
            <a:ext cx="3240373" cy="115212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Kaspersky Sans" panose="020B0503050101040103" pitchFamily="34" charset="-52"/>
              </a:defRPr>
            </a:lvl5pPr>
          </a:lstStyle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If you need just 2 bullets instead of four, it’s okay. You don’t have to fill out the whole template.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Hit *</a:t>
            </a:r>
            <a:r>
              <a:rPr lang="en-US" dirty="0" err="1"/>
              <a:t>Shift+Enter</a:t>
            </a:r>
            <a:r>
              <a:rPr lang="en-US" dirty="0"/>
              <a:t>* if you want a new line under the same bullet.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0" y="2499742"/>
            <a:ext cx="3240373" cy="115212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latin typeface="Kaspersky Sans" panose="020B0503050101040103" pitchFamily="34" charset="-52"/>
              </a:defRPr>
            </a:lvl5pPr>
          </a:lstStyle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Think before you copy/paste this layout into your leave-behind. Is it really necessary?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Express one thought per sentence. If you need to show examples – visualize them.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35C95E-572D-4516-94CA-044B31DF7D45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3F2F7C68-D5C0-4733-A079-C810260A55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Dos</a:t>
            </a:r>
            <a:endParaRPr lang="ru-RU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266951"/>
            <a:ext cx="3522110" cy="6095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3750" b="0" i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772805" y="468085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1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72805" y="1211036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2</a:t>
            </a:r>
            <a:endParaRPr lang="ru-RU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772805" y="1962150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3</a:t>
            </a:r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772805" y="2713263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4</a:t>
            </a:r>
            <a:endParaRPr lang="ru-RU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772805" y="3456214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5</a:t>
            </a:r>
            <a:endParaRPr lang="ru-RU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72805" y="4199165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500" b="0" i="0">
                <a:solidFill>
                  <a:srgbClr val="67D3C2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6</a:t>
            </a:r>
            <a:endParaRPr lang="ru-RU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772805" y="964529"/>
            <a:ext cx="999000" cy="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  <a:latin typeface="Kaspersky Sans" panose="020B050305010104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92020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496290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2625" b="0" i="0" baseline="0">
                <a:solidFill>
                  <a:schemeClr val="tx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Kaspersky Sans" panose="020B0503050101040103" pitchFamily="34" charset="77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500" b="0" i="0">
                <a:latin typeface="Kaspersky Sans" panose="020B0503050101040103" pitchFamily="34" charset="77"/>
              </a:defRPr>
            </a:lvl1pPr>
          </a:lstStyle>
          <a:p>
            <a:pPr lvl="0"/>
            <a:r>
              <a:rPr lang="en-US" dirty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1802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496290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2625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 b="0" i="0">
                <a:solidFill>
                  <a:schemeClr val="bg1"/>
                </a:solidFill>
                <a:latin typeface="Kaspersky Sans" panose="020B0503050101040103" pitchFamily="34" charset="77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5178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496290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2625" b="0" i="0" baseline="0">
                <a:solidFill>
                  <a:schemeClr val="tx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993343"/>
            <a:ext cx="3968687" cy="3393599"/>
          </a:xfrm>
        </p:spPr>
        <p:txBody>
          <a:bodyPr lIns="0" anchor="ctr">
            <a:norm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tx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</a:t>
            </a:r>
          </a:p>
          <a:p>
            <a:pPr lvl="0"/>
            <a:r>
              <a:rPr lang="en-US" dirty="0"/>
              <a:t>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Kaspersky Sans" panose="020B0503050101040103" pitchFamily="34" charset="77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0712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38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96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0"/>
            <a:ext cx="3298952" cy="5143500"/>
          </a:xfrm>
        </p:spPr>
        <p:txBody>
          <a:bodyPr lIns="0" anchor="ctr">
            <a:norm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</a:t>
            </a:r>
          </a:p>
          <a:p>
            <a:pPr lvl="0"/>
            <a:r>
              <a:rPr lang="en-US" dirty="0"/>
              <a:t>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81525" y="0"/>
            <a:ext cx="4562475" cy="51435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8951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496290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2625" b="0" i="0" baseline="0">
                <a:solidFill>
                  <a:schemeClr val="tx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Kaspersky Sans" panose="020B0503050101040103" pitchFamily="34" charset="77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 b="0" i="0"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 b="0" i="0">
                <a:latin typeface="Kaspersky Sans" panose="020B0503050101040103" pitchFamily="34" charset="7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 b="0" i="0"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 b="0" i="0">
                <a:latin typeface="Kaspersky Sans" panose="020B0503050101040103" pitchFamily="34" charset="7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 b="0" i="0"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 b="0" i="0">
                <a:latin typeface="Kaspersky Sans" panose="020B0503050101040103" pitchFamily="34" charset="77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67962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81928"/>
            <a:ext cx="7830000" cy="579646"/>
          </a:xfrm>
        </p:spPr>
        <p:txBody>
          <a:bodyPr lIns="0" anchor="ctr">
            <a:spAutoFit/>
          </a:bodyPr>
          <a:lstStyle>
            <a:lvl1pPr algn="l">
              <a:lnSpc>
                <a:spcPts val="3750"/>
              </a:lnSpc>
              <a:defRPr sz="375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1" y="545006"/>
            <a:ext cx="650010" cy="5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266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574499"/>
            <a:ext cx="7830000" cy="669414"/>
          </a:xfrm>
        </p:spPr>
        <p:txBody>
          <a:bodyPr lIns="0" anchor="ctr">
            <a:spAutoFit/>
          </a:bodyPr>
          <a:lstStyle>
            <a:lvl1pPr algn="ctr">
              <a:lnSpc>
                <a:spcPts val="4500"/>
              </a:lnSpc>
              <a:defRPr sz="15000" b="0" i="0" baseline="0">
                <a:solidFill>
                  <a:schemeClr val="bg1"/>
                </a:solidFill>
                <a:latin typeface="Kaspersky Sans" panose="020B0503050101040103" pitchFamily="34" charset="77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4521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93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Examp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4" y="339502"/>
            <a:ext cx="6624736" cy="18002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 layout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E6BC9D-9DC7-4DDA-BC70-A24E74C875F4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3795886"/>
            <a:ext cx="3708412" cy="1008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23035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156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5" y="339502"/>
            <a:ext cx="5878996" cy="18002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08520" y="4011912"/>
            <a:ext cx="3109431" cy="1170895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149" y="2367374"/>
            <a:ext cx="2268303" cy="1439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3471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7562C4-29CE-4F53-9C90-799D65CB2DF8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13443387-14AC-4441-97FD-4593B682D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Albert Einstein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1438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wi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9" y="1044714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6" y="2484875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6" y="3925034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7655252" y="489326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rgbClr val="1D1D1B"/>
                </a:solidFill>
              </a:rPr>
              <a:pPr algn="r"/>
              <a:t>‹#›</a:t>
            </a:fld>
            <a:endParaRPr lang="ru-RU" sz="1000" dirty="0">
              <a:solidFill>
                <a:srgbClr val="1D1D1B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xmlns="" id="{A09F60A8-1AF8-4625-AB2D-4CCE5FF6D26F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5058" y="1131888"/>
            <a:ext cx="4321175" cy="3600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3B87395D-F994-4893-8AF7-CCEA98C94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6" y="194401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5601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0" y="951573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8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6107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71" y="951573"/>
            <a:ext cx="2988331" cy="2880319"/>
          </a:xfrm>
          <a:prstGeom prst="rect">
            <a:avLst/>
          </a:prstGeom>
        </p:spPr>
        <p:txBody>
          <a:bodyPr/>
          <a:lstStyle>
            <a:lvl1pPr marL="0" marR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772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4070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3199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90557-3980-4A1A-8DD1-169161BDA5DC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Kaspersky Sans" panose="020B0503050101040103" pitchFamily="34" charset="-52"/>
              </a:rPr>
              <a:t>Q</a:t>
            </a:r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046561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33415CBF-9837-4179-BDCD-1B35FA34C4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xmlns="" id="{BBF025E9-4374-4547-895D-6BBF71469A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xmlns="" id="{DF486881-FC55-404E-998A-378C7A12A3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xmlns="" id="{23445278-C00E-4DB5-9D15-3936CF078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182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285181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970182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7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5285181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E580204-A267-49EB-B94D-F4D43DD41A9E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C9D3710C-5CD2-41EE-BA9E-3F5F021DF9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0422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4937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s with supp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Screenshots</a:t>
            </a:r>
            <a:endParaRPr lang="ru-RU" dirty="0"/>
          </a:p>
          <a:p>
            <a:pPr lvl="4"/>
            <a:r>
              <a:rPr lang="en-US" dirty="0"/>
              <a:t>Make a screenshot and paste on your slide to illustrate something.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84874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Usage</a:t>
            </a:r>
          </a:p>
          <a:p>
            <a:pPr lvl="4"/>
            <a:r>
              <a:rPr lang="en-US" dirty="0"/>
              <a:t>Use it when referencing anything from a site </a:t>
            </a:r>
            <a:endParaRPr lang="ru-RU" dirty="0"/>
          </a:p>
          <a:p>
            <a:pPr lvl="4"/>
            <a:r>
              <a:rPr lang="en-US" dirty="0"/>
              <a:t>to a product.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25034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Highlight</a:t>
            </a:r>
          </a:p>
          <a:p>
            <a:pPr lvl="4"/>
            <a:r>
              <a:rPr lang="en-US" dirty="0"/>
              <a:t>Highlight any area to draw attention to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BA6C0DA8-D963-4140-849B-B36CA74DA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432117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xmlns="" id="{401B08FF-1FE7-47F5-B077-63DB94E7E5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 and call-outs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202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864173" y="4263938"/>
            <a:ext cx="8028307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quote slide.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51520" y="1129363"/>
            <a:ext cx="432047" cy="3408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2275A2-A77A-4D4C-A6EF-A849A113332C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5E952F53-342A-4888-B31F-5F34908F84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95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182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285181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970182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6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5285181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6F97B2-1CC9-481A-BC7D-B1321F0589D9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xmlns="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1E008EA6-1158-4E6C-9D53-765A6B4530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9055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1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9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5122076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6918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119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425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9377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76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37286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9391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266951"/>
            <a:ext cx="3522110" cy="6095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772805" y="468085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1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72805" y="1211036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2</a:t>
            </a:r>
            <a:endParaRPr lang="ru-RU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772805" y="1962150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3</a:t>
            </a:r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772805" y="2713263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4</a:t>
            </a:r>
            <a:endParaRPr lang="ru-RU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772805" y="3456214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5</a:t>
            </a:r>
            <a:endParaRPr lang="ru-RU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72805" y="4199165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6</a:t>
            </a:r>
            <a:endParaRPr lang="ru-RU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772805" y="964529"/>
            <a:ext cx="999000" cy="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72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8" y="951571"/>
            <a:ext cx="65887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9C82C5-1719-4908-A848-AEFE63006611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6FAD44DE-21D5-4D45-BF67-7C57AD70D1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88" y="4263938"/>
            <a:ext cx="799288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8853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Regular" panose="020B0604020202020204" charset="0"/>
                <a:cs typeface="Segoe UI" panose="020B0502040204020203" pitchFamily="34" charset="0"/>
              </a:defRPr>
            </a:lvl1pPr>
          </a:lstStyle>
          <a:p>
            <a:r>
              <a:rPr lang="da-DK" dirty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85133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dirty="0">
                <a:solidFill>
                  <a:prstClr val="white"/>
                </a:solidFill>
                <a:latin typeface="Kaspersky Regular" panose="020B0303050101040103" pitchFamily="34" charset="0"/>
              </a:rPr>
              <a:t>Kaspersky | Lorem ipsum dolor sit amet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0186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993343"/>
            <a:ext cx="3968687" cy="3393599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Regular" panose="020B0604020202020204" charset="0"/>
                <a:cs typeface="Segoe UI" panose="020B0502040204020203" pitchFamily="34" charset="0"/>
              </a:defRPr>
            </a:lvl1pPr>
          </a:lstStyle>
          <a:p>
            <a:r>
              <a:rPr lang="da-DK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5055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35318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4581525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0"/>
            <a:ext cx="3298952" cy="5143500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81525" y="0"/>
            <a:ext cx="4562475" cy="51435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94577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dirty="0">
                <a:solidFill>
                  <a:prstClr val="black"/>
                </a:solidFill>
                <a:latin typeface="Kaspersky Regular" panose="020B0303050101040103" pitchFamily="34" charset="0"/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92292582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1" y="545007"/>
            <a:ext cx="650010" cy="510908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1568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574499"/>
            <a:ext cx="7830000" cy="669414"/>
          </a:xfrm>
        </p:spPr>
        <p:txBody>
          <a:bodyPr lIns="0" anchor="ctr">
            <a:spAutoFit/>
          </a:bodyPr>
          <a:lstStyle>
            <a:lvl1pPr algn="ctr">
              <a:lnSpc>
                <a:spcPts val="4500"/>
              </a:lnSpc>
              <a:defRPr sz="15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5134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8065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8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5" y="339502"/>
            <a:ext cx="5878996" cy="18002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08520" y="4011912"/>
            <a:ext cx="3109431" cy="1170895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149" y="2367374"/>
            <a:ext cx="2268303" cy="1439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306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8" y="951571"/>
            <a:ext cx="65887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D0B930-8A49-4629-9A75-D1E4D0C8F746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6897B5C4-D9B7-4050-B75B-B1417E1E70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31268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916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378000" y="1184748"/>
            <a:ext cx="2807494" cy="22288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6E7843-4A40-45D3-9219-85B6B25DC5E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987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7899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3363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240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3861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55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5142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9380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266951"/>
            <a:ext cx="3522110" cy="6095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772805" y="468085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1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72805" y="1211036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2</a:t>
            </a:r>
            <a:endParaRPr lang="ru-RU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772805" y="1962150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3</a:t>
            </a:r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772805" y="2713263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4</a:t>
            </a:r>
            <a:endParaRPr lang="ru-RU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772805" y="3456214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5</a:t>
            </a:r>
            <a:endParaRPr lang="ru-RU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72805" y="4199165"/>
            <a:ext cx="3682542" cy="751114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6</a:t>
            </a:r>
            <a:endParaRPr lang="ru-RU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772805" y="964529"/>
            <a:ext cx="999000" cy="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67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s on a keyboard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251520" y="591530"/>
            <a:ext cx="8640960" cy="3024336"/>
          </a:xfrm>
        </p:spPr>
        <p:txBody>
          <a:bodyPr>
            <a:noAutofit/>
          </a:bodyPr>
          <a:lstStyle>
            <a:lvl1pPr>
              <a:defRPr sz="243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1997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4479925"/>
            <a:ext cx="8642350" cy="2524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0" indent="0" algn="ctr">
              <a:spcBef>
                <a:spcPts val="0"/>
              </a:spcBef>
              <a:buNone/>
              <a:defRPr sz="1500"/>
            </a:lvl2pPr>
            <a:lvl3pPr marL="0" indent="0" algn="ctr">
              <a:spcBef>
                <a:spcPts val="0"/>
              </a:spcBef>
              <a:buNone/>
              <a:defRPr sz="1500">
                <a:solidFill>
                  <a:srgbClr val="000000"/>
                </a:solidFill>
                <a:latin typeface="Kaspersky Sans" panose="020B0503050101040103" pitchFamily="34" charset="-52"/>
              </a:defRPr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2"/>
            <a:r>
              <a:rPr lang="en-US" dirty="0"/>
              <a:t>The year Kaspersky was founded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194D4F-BC75-441F-A7BD-8C346D9B3A86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Regular" panose="020B0604020202020204" charset="0"/>
                <a:cs typeface="Segoe UI" panose="020B0502040204020203" pitchFamily="34" charset="0"/>
              </a:defRPr>
            </a:lvl1pPr>
          </a:lstStyle>
          <a:p>
            <a:r>
              <a:rPr lang="da-DK" dirty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005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dirty="0">
                <a:solidFill>
                  <a:prstClr val="white"/>
                </a:solidFill>
                <a:latin typeface="Kaspersky Regular" panose="020B0303050101040103" pitchFamily="34" charset="0"/>
              </a:rPr>
              <a:t>Kaspersky | Lorem ipsum dolor sit amet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647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993343"/>
            <a:ext cx="3968687" cy="3393599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Regular" panose="020B0604020202020204" charset="0"/>
                <a:cs typeface="Segoe UI" panose="020B0502040204020203" pitchFamily="34" charset="0"/>
              </a:defRPr>
            </a:lvl1pPr>
          </a:lstStyle>
          <a:p>
            <a:r>
              <a:rPr lang="da-DK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2710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34759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4581525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0"/>
            <a:ext cx="3298952" cy="5143500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81525" y="0"/>
            <a:ext cx="4562475" cy="51435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6745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dirty="0">
                <a:solidFill>
                  <a:prstClr val="black"/>
                </a:solidFill>
                <a:latin typeface="Kaspersky Regular" panose="020B0303050101040103" pitchFamily="34" charset="0"/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0735025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1" y="545007"/>
            <a:ext cx="650010" cy="510908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3753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574499"/>
            <a:ext cx="7830000" cy="669414"/>
          </a:xfrm>
        </p:spPr>
        <p:txBody>
          <a:bodyPr lIns="0" anchor="ctr">
            <a:spAutoFit/>
          </a:bodyPr>
          <a:lstStyle>
            <a:lvl1pPr algn="ctr">
              <a:lnSpc>
                <a:spcPts val="4500"/>
              </a:lnSpc>
              <a:defRPr sz="15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39936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521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88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ort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2874" y="951570"/>
            <a:ext cx="4429126" cy="30603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EA74B2-2B96-4EB2-93BC-80EE0B9E7DC1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5EF19D43-C2BB-4E81-A0A8-E218B1FD16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18761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378000" y="1184748"/>
            <a:ext cx="2807494" cy="22288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6E7843-4A40-45D3-9219-85B6B25DC5E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8187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8847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48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89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4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66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Main title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05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07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A92E81D6-57D3-46D5-A88C-EBCC296572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FD4606-FDF0-42A7-B38C-0F31B23CE405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xmlns="" id="{7C453BD9-6D37-46DD-A199-0490E1C5E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874" y="951570"/>
            <a:ext cx="4429126" cy="30603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Atmospheric</a:t>
            </a:r>
          </a:p>
          <a:p>
            <a:r>
              <a:rPr lang="en-US" dirty="0"/>
              <a:t>picture in Immersion</a:t>
            </a:r>
          </a:p>
          <a:p>
            <a:r>
              <a:rPr lang="en-US" dirty="0" err="1"/>
              <a:t>photostyle</a:t>
            </a:r>
            <a:r>
              <a:rPr lang="en-US" dirty="0"/>
              <a:t> used</a:t>
            </a:r>
          </a:p>
          <a:p>
            <a:r>
              <a:rPr lang="en-US" dirty="0"/>
              <a:t>as background.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7E04C23-BEED-406A-BFED-583C80CC7A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508" y="195486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08869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266951"/>
            <a:ext cx="3522110" cy="6095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43514" y="49619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1</a:t>
            </a:r>
            <a:endParaRPr lang="ru-RU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43515" y="811341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643514" y="1228834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643515" y="160581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43514" y="196147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4643515" y="2338462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643514" y="269412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643515" y="3071106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643514" y="3426765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643515" y="380374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643514" y="415940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643515" y="4536393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93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582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bg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Kaspersky | Lorem ipsum dolor sit amet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0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993343"/>
            <a:ext cx="3968687" cy="3393599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3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16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4581525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0"/>
            <a:ext cx="3298952" cy="5143500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81525" y="0"/>
            <a:ext cx="4562475" cy="51435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79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 smtClean="0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588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Quote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1" y="545007"/>
            <a:ext cx="650010" cy="510908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69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574499"/>
            <a:ext cx="7830000" cy="669414"/>
          </a:xfrm>
        </p:spPr>
        <p:txBody>
          <a:bodyPr lIns="0" anchor="ctr">
            <a:spAutoFit/>
          </a:bodyPr>
          <a:lstStyle>
            <a:lvl1pPr algn="ctr">
              <a:lnSpc>
                <a:spcPts val="4500"/>
              </a:lnSpc>
              <a:defRPr sz="15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633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80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A47FDF-C135-4A24-854A-D4BB620C25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915566"/>
            <a:ext cx="2987675" cy="1171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  <a:endParaRPr lang="x-none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A6B88635-8180-49F6-8D44-297561A114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72525"/>
            <a:ext cx="2987675" cy="1171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  <a:endParaRPr lang="x-none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290C5E36-7805-4544-9ABB-20345A8BAE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3795290"/>
            <a:ext cx="2987675" cy="1171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dirty="0"/>
              <a:t>Practice summing up your points.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0496244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5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9" y="195487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0" y="951572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2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7655252" y="489326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prstClr val="black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prstClr val="black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9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9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9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9297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62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4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2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4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Main title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419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90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266951"/>
            <a:ext cx="3522110" cy="6095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43514" y="49619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1</a:t>
            </a:r>
            <a:endParaRPr lang="ru-RU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43515" y="811341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643514" y="1228834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643515" y="160581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43514" y="196147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4643515" y="2338462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643514" y="269412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643515" y="3071106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643514" y="3426765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643515" y="380374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643514" y="415940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643515" y="4536393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710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0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89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722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bg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Kaspersky | Lorem ipsum dolor sit amet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38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993343"/>
            <a:ext cx="3968687" cy="3393599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0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46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4581525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0"/>
            <a:ext cx="3298952" cy="5143500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81525" y="0"/>
            <a:ext cx="4562475" cy="51435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64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 smtClean="0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10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Quote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1" y="545007"/>
            <a:ext cx="650010" cy="510908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48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574499"/>
            <a:ext cx="7830000" cy="669414"/>
          </a:xfrm>
        </p:spPr>
        <p:txBody>
          <a:bodyPr lIns="0" anchor="ctr">
            <a:spAutoFit/>
          </a:bodyPr>
          <a:lstStyle>
            <a:lvl1pPr algn="ctr">
              <a:lnSpc>
                <a:spcPts val="4500"/>
              </a:lnSpc>
              <a:defRPr sz="15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321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6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0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1500"/>
            </a:lvl2pPr>
            <a:lvl3pPr marL="0" indent="0">
              <a:buFontTx/>
              <a:buBlip>
                <a:blip r:embed="rId3"/>
              </a:buBlip>
              <a:defRPr sz="1500"/>
            </a:lvl3pPr>
            <a:lvl4pPr marL="0" indent="0">
              <a:buFontTx/>
              <a:buBlip>
                <a:blip r:embed="rId3"/>
              </a:buBlip>
              <a:defRPr sz="1500"/>
            </a:lvl4pPr>
            <a:lvl5pPr marL="0" indent="0">
              <a:buFontTx/>
              <a:buBlip>
                <a:blip r:embed="rId3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1500"/>
            </a:lvl2pPr>
            <a:lvl3pPr marL="0" indent="0">
              <a:buFontTx/>
              <a:buBlip>
                <a:blip r:embed="rId3"/>
              </a:buBlip>
              <a:defRPr sz="1500"/>
            </a:lvl3pPr>
            <a:lvl4pPr marL="0" indent="0">
              <a:buFontTx/>
              <a:buBlip>
                <a:blip r:embed="rId3"/>
              </a:buBlip>
              <a:defRPr sz="1500"/>
            </a:lvl4pPr>
            <a:lvl5pPr marL="0" indent="0">
              <a:buFontTx/>
              <a:buBlip>
                <a:blip r:embed="rId3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1500"/>
            </a:lvl2pPr>
            <a:lvl3pPr marL="0" indent="0">
              <a:buFontTx/>
              <a:buBlip>
                <a:blip r:embed="rId3"/>
              </a:buBlip>
              <a:defRPr sz="1500"/>
            </a:lvl3pPr>
            <a:lvl4pPr marL="0" indent="0">
              <a:buFontTx/>
              <a:buBlip>
                <a:blip r:embed="rId3"/>
              </a:buBlip>
              <a:defRPr sz="1500"/>
            </a:lvl4pPr>
            <a:lvl5pPr marL="0" indent="0">
              <a:buFontTx/>
              <a:buBlip>
                <a:blip r:embed="rId3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89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3"/>
              </a:buBlip>
              <a:defRPr sz="1500"/>
            </a:lvl2pPr>
            <a:lvl3pPr marL="0" indent="0">
              <a:buFontTx/>
              <a:buBlip>
                <a:blip r:embed="rId3"/>
              </a:buBlip>
              <a:defRPr sz="1500"/>
            </a:lvl3pPr>
            <a:lvl4pPr marL="0" indent="0">
              <a:buFontTx/>
              <a:buBlip>
                <a:blip r:embed="rId3"/>
              </a:buBlip>
              <a:defRPr sz="1500"/>
            </a:lvl4pPr>
            <a:lvl5pPr marL="0" indent="0">
              <a:buFontTx/>
              <a:buBlip>
                <a:blip r:embed="rId3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95142383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9" y="195487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0" y="951572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2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7655252" y="489326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prstClr val="black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prstClr val="black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9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9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9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4328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2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45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89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4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02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Main title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315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51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266951"/>
            <a:ext cx="3522110" cy="6095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43514" y="49619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1</a:t>
            </a:r>
            <a:endParaRPr lang="ru-RU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43515" y="811341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643514" y="1228834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643515" y="160581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43514" y="196147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4643515" y="2338462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643514" y="269412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643515" y="3071106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643514" y="3426765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643515" y="380374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643514" y="415940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643515" y="4536393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56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008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99742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39903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810958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bg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white"/>
                </a:solidFill>
              </a:rPr>
              <a:t>Kaspersky | Lorem ipsum dolor sit amet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467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993343"/>
            <a:ext cx="3968687" cy="3393599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66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44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4581525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0"/>
            <a:ext cx="3298952" cy="5143500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81525" y="0"/>
            <a:ext cx="4562475" cy="51435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406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 smtClean="0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smtClean="0">
                <a:solidFill>
                  <a:prstClr val="black"/>
                </a:solidFill>
              </a:rPr>
              <a:t>Kaspersky | Lorem ipsum dolor sit amet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253013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Quote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1" y="545007"/>
            <a:ext cx="650010" cy="510908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02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574499"/>
            <a:ext cx="7830000" cy="669414"/>
          </a:xfrm>
        </p:spPr>
        <p:txBody>
          <a:bodyPr lIns="0" anchor="ctr">
            <a:spAutoFit/>
          </a:bodyPr>
          <a:lstStyle>
            <a:lvl1pPr algn="ctr">
              <a:lnSpc>
                <a:spcPts val="4500"/>
              </a:lnSpc>
              <a:defRPr sz="15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0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2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4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9" y="195487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0" y="951572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2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7655252" y="489326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prstClr val="black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prstClr val="black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9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9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9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0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4C3A584C-13B2-4C25-8174-CD921A161F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2355726"/>
            <a:ext cx="2987625" cy="10441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tabLst/>
              <a:defRPr sz="15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1800" dirty="0"/>
              <a:t>This is how you visualize</a:t>
            </a:r>
            <a:br>
              <a:rPr lang="en-US" sz="1800" dirty="0"/>
            </a:br>
            <a:r>
              <a:rPr lang="en-US" sz="1800" dirty="0"/>
              <a:t>a talking point. Play with text and opacity but keep it short.</a:t>
            </a:r>
            <a:endParaRPr lang="ru-RU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2B215A-33E2-4DCA-844E-5D549F962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3939902"/>
            <a:ext cx="2987625" cy="7921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tabLst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E9A56E16-96D6-450E-9470-C4EBB4C2A0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1059582"/>
            <a:ext cx="2987625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tabLst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05EB160D-F011-4AB1-845D-544A7E374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923935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59582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99742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795886"/>
            <a:ext cx="2987625" cy="1008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0523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0" y="951573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8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0412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99742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39903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0346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59582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355726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sz="1800" dirty="0"/>
              <a:t>This is how you visualize</a:t>
            </a:r>
            <a:br>
              <a:rPr lang="en-US" sz="1800" dirty="0"/>
            </a:br>
            <a:r>
              <a:rPr lang="en-US" sz="1800" dirty="0"/>
              <a:t>a talking point. Play with text and opacity but keep it short.</a:t>
            </a:r>
            <a:endParaRPr lang="ru-RU" sz="1800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39903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28E02056-666B-414C-B285-992CEDE3D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2574193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Dar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Deeper info slide title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59582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99742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795886"/>
            <a:ext cx="2987625" cy="1008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Keep it short!</a:t>
            </a:r>
          </a:p>
          <a:p>
            <a:pPr lvl="1"/>
            <a:r>
              <a:rPr lang="en-US" dirty="0"/>
              <a:t>This is the most text you can put on one slide in your presentation.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68290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/>
            <a:r>
              <a:rPr lang="en-US" dirty="0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Asking questions is a great way of </a:t>
            </a:r>
            <a:r>
              <a:rPr lang="en-US" dirty="0" err="1"/>
              <a:t>inteaction</a:t>
            </a:r>
            <a:r>
              <a:rPr lang="en-US" dirty="0"/>
              <a:t> with your audience. Write them in the right column.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0072" y="917393"/>
            <a:ext cx="2987675" cy="7182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Be short!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20072" y="1651459"/>
            <a:ext cx="2987675" cy="7182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Two lines maximum.</a:t>
            </a:r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0072" y="2369712"/>
            <a:ext cx="2987675" cy="9361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You can have less than three questions.</a:t>
            </a:r>
            <a:endParaRPr lang="ru-RU" dirty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BA0C568B-7113-42AD-8C3E-65BE59F5D8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1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99742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39903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xmlns="" id="{6403F528-8DA2-4132-94A4-02ECD65142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774" y="915565"/>
            <a:ext cx="2987625" cy="11881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</p:spTree>
    <p:extLst>
      <p:ext uri="{BB962C8B-B14F-4D97-AF65-F5344CB8AC3E}">
        <p14:creationId xmlns:p14="http://schemas.microsoft.com/office/powerpoint/2010/main" val="3234239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2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59582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355726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39903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51155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oint 3 linele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59582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rgbClr val="A4A4A4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99742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795886"/>
            <a:ext cx="2987625" cy="9721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 b="1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" panose="020B0503050101040103" pitchFamily="34" charset="-52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3868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863588" y="1995390"/>
            <a:ext cx="226825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400" dirty="0"/>
              <a:t>Browse through our PPT Toolkit to look for the one you need.</a:t>
            </a:r>
            <a:endParaRPr lang="ru-RU" sz="1400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182" y="1671650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3851920" y="1671650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6732561" y="1671650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8CF024-F58E-477E-A99B-B94DCBCE564E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352FA027-CBA9-4EE1-AEEF-DA2ECEC25B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3795" y="1995390"/>
            <a:ext cx="226825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400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B6229EBE-BFE2-488A-B830-D0D28675D9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4002" y="1995390"/>
            <a:ext cx="226825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400" dirty="0"/>
              <a:t>We’ll keep you posted about updates to our custom icon set.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1845465F-8662-4CB1-A76B-116DBC3F2B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062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406" y="1671650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3852144" y="1671650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22" hasCustomPrompt="1"/>
          </p:nvPr>
        </p:nvSpPr>
        <p:spPr>
          <a:xfrm>
            <a:off x="6732785" y="1671650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83907CE-39B1-49E6-8ECD-7D2941BA5F3C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1291941B-8C48-4CB3-BCF6-5CB5B8C136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811" y="1995390"/>
            <a:ext cx="2268253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400" dirty="0"/>
              <a:t>Browse through our PPT Toolkit to look for the one you need.</a:t>
            </a:r>
            <a:endParaRPr lang="ru-RU" sz="1400" dirty="0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79B5D136-9CE3-456F-BFA6-BEFC0115A4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4019" y="1995390"/>
            <a:ext cx="2268254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400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3FD3FF3C-2FE6-4C79-BD9F-893E4E2471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4226" y="1995390"/>
            <a:ext cx="2268254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400" dirty="0"/>
              <a:t>We’ll keep you posted about updates to our custom icon set.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xmlns="" id="{AFDBAD48-C0A2-4E08-A530-6C5A0EFEC2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079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062240C-E341-443E-93A5-4F63D7A6F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04148" y="3075806"/>
            <a:ext cx="2267459" cy="16561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buNone/>
              <a:defRPr sz="1500">
                <a:latin typeface="Kaspersky Sans" panose="020B0503050101040103" pitchFamily="34" charset="-52"/>
              </a:defRPr>
            </a:lvl2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Speaker person</a:t>
            </a:r>
            <a:endParaRPr lang="ru-RU" dirty="0"/>
          </a:p>
          <a:p>
            <a:pPr lvl="1"/>
            <a:endParaRPr lang="ru-RU" dirty="0"/>
          </a:p>
          <a:p>
            <a:pPr lvl="1"/>
            <a:r>
              <a:rPr lang="en-US" dirty="0"/>
              <a:t>Speaker title</a:t>
            </a:r>
          </a:p>
          <a:p>
            <a:pPr lvl="1"/>
            <a:r>
              <a:rPr lang="en-US" dirty="0"/>
              <a:t/>
            </a:r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442849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863601" y="3075807"/>
            <a:ext cx="4428480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6011750" y="1131589"/>
            <a:ext cx="1439862" cy="144016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024B81-98E0-4AC3-AA79-05A9E7195951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Examp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5" y="339502"/>
            <a:ext cx="6624736" cy="18002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 layout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E6BC9D-9DC7-4DDA-BC70-A24E74C875F4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3795888"/>
            <a:ext cx="3708412" cy="1008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5639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 Title On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1" y="648965"/>
            <a:ext cx="8640960" cy="842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5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691680" y="1632131"/>
            <a:ext cx="5760639" cy="72008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4211960" y="257134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313184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601216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59070" y="4398429"/>
            <a:ext cx="1425858" cy="5369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1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529208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601216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673224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745232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817240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D991A3-27AA-4616-AE18-725747665553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xmlns="" id="{72D04FD7-509C-42A3-BFA5-BABEC42B0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601" y="3075807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3"/>
              </a:buBlip>
              <a:defRPr sz="1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xmlns="" id="{235EB5F8-8ABE-45BC-A3E6-3E2537B72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63988" y="3075806"/>
            <a:ext cx="4428479" cy="16561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buNone/>
              <a:defRPr sz="1500"/>
            </a:lvl2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Name of the team working on this subject </a:t>
            </a:r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Man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971600" y="646771"/>
            <a:ext cx="7200800" cy="72008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5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971600" y="1635646"/>
            <a:ext cx="7200800" cy="72008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1691680" y="3781599"/>
            <a:ext cx="5760640" cy="32403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>
                <a:solidFill>
                  <a:srgbClr val="000000"/>
                </a:solidFill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Name of the team working on this subject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2411761" y="257175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3131840" y="257175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3851920" y="257175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4572000" y="257175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5292080" y="257175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6012160" y="257175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pic>
        <p:nvPicPr>
          <p:cNvPr id="20" name="Рисунок 19" descr="Kaspersky logo black.png_645E5772.png">
            <a:extLst>
              <a:ext uri="{FF2B5EF4-FFF2-40B4-BE49-F238E27FC236}">
                <a16:creationId xmlns:a16="http://schemas.microsoft.com/office/drawing/2014/main" xmlns="" id="{3400DF94-D797-4F91-B577-BA919644A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59070" y="4398429"/>
            <a:ext cx="1425858" cy="5369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&amp;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You will never win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0" y="1129363"/>
            <a:ext cx="432047" cy="340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5F70B2-80A5-42F9-983C-B873361449DE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5C8B064D-84E2-4BD9-A496-946B192E8F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4148" y="2355850"/>
            <a:ext cx="2268537" cy="1908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Do you feel inspired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create your presentation?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Use powerful quotes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get your audience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F2260ECF-D720-49DC-832A-EEEE9AAB12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89" y="4264025"/>
            <a:ext cx="8028891" cy="5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 &amp; Comment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You will never win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FF98CC0-A7FB-4AB0-8943-F205CC77C582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D6AAFE-5057-4BD3-AEB2-FD839A952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4148" y="2355850"/>
            <a:ext cx="2268537" cy="1908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Do you feel inspired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create your presentation?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Use powerful quotes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to get your audience </a:t>
            </a:r>
            <a:r>
              <a:rPr lang="uk-UA" dirty="0"/>
              <a:t/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BB057C0E-3544-4B41-B747-7AB37DBAF7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89" y="4264025"/>
            <a:ext cx="8028891" cy="5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Helen Rowland</a:t>
            </a:r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63988" y="1059582"/>
            <a:ext cx="3708412" cy="3672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500"/>
            </a:lvl1pPr>
            <a:lvl2pPr marL="0" indent="0">
              <a:spcBef>
                <a:spcPts val="300"/>
              </a:spcBef>
              <a:buNone/>
              <a:defRPr sz="15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3pPr>
            <a:lvl4pPr marL="0" indent="0">
              <a:spcBef>
                <a:spcPts val="300"/>
              </a:spcBef>
              <a:buNone/>
              <a:defRPr sz="1500" b="1"/>
            </a:lvl4pPr>
            <a:lvl5pPr marL="0" indent="0">
              <a:spcBef>
                <a:spcPts val="300"/>
              </a:spcBef>
              <a:buNone/>
              <a:defRPr sz="1400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951570"/>
            <a:ext cx="2987687" cy="1692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63988" y="1059582"/>
            <a:ext cx="3708412" cy="3672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500"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buNone/>
              <a:defRPr sz="15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3pPr>
            <a:lvl4pPr marL="0" indent="0">
              <a:spcBef>
                <a:spcPts val="300"/>
              </a:spcBef>
              <a:buNone/>
              <a:defRPr sz="1500" b="1"/>
            </a:lvl4pPr>
            <a:lvl5pPr marL="0" indent="0">
              <a:spcBef>
                <a:spcPts val="300"/>
              </a:spcBef>
              <a:buNone/>
              <a:defRPr sz="1400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951570"/>
            <a:ext cx="2987687" cy="16921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90746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AD93C213-4C69-4126-A37E-82A0CDBB68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Timeline example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B8982-5999-43FF-9E23-75598DACA012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xmlns="" id="{ABBB297D-0DED-4E6F-905F-B5FD47CD6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34025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/>
            <a:r>
              <a:rPr lang="en-US" dirty="0"/>
              <a:t>Compose your timeline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Headlin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3B8982-5999-43FF-9E23-75598DACA012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xmlns="" id="{4855E298-68EC-447D-839C-596CE9593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34025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/>
            <a:r>
              <a:rPr lang="en-US" dirty="0"/>
              <a:t>Compose your timeline 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and paste it on this slide. Reference our toolkit for visual guidelines.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AB4D51C-E362-4E77-BD76-C8AEAA7D3F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Timeline example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949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AC44AA3-CDD7-43A1-98BA-9B4B04E09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600" y="1023938"/>
            <a:ext cx="5868988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96BFB2-5EEF-44C9-B63F-D71AD205E249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72315D1F-2F6D-447D-9DF7-BA6BE4ED8D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49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2875" y="951570"/>
            <a:ext cx="4429126" cy="30603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EA74B2-2B96-4EB2-93BC-80EE0B9E7DC1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5EF19D43-C2BB-4E81-A0A8-E218B1FD16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8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149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2E0D2B-D740-4772-8705-2D10F7C55E57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xmlns="" id="{020DA850-2A0C-4D82-9051-124CA4C120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Code sample with header</a:t>
            </a:r>
            <a:endParaRPr lang="ru-RU" dirty="0"/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xmlns="" id="{F0F924C7-36B4-4308-915A-A25976A370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600" y="1023938"/>
            <a:ext cx="5868988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06938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69" y="951571"/>
            <a:ext cx="298833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770" y="194400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4068" y="194400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upport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84874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25034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xmlns="" id="{4EEA333C-2C24-4ACA-8ABA-09C3F01154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5057" y="1131888"/>
            <a:ext cx="4321175" cy="3600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AEFB55DC-B4D6-4AB3-A713-97E3402D22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363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C3C48D77-7EB5-4DDD-90EE-996EE548F0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369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xmlns="" id="{E8738A9C-56F0-4DE4-ADDD-99022CAE56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033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ineles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2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41046ED-31B3-409B-B2F0-C4D44CF63658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48354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аблица 9"/>
          <p:cNvSpPr>
            <a:spLocks noGrp="1"/>
          </p:cNvSpPr>
          <p:nvPr>
            <p:ph type="tbl" sz="quarter" idx="11" hasCustomPrompt="1"/>
          </p:nvPr>
        </p:nvSpPr>
        <p:spPr>
          <a:xfrm>
            <a:off x="250825" y="1131591"/>
            <a:ext cx="8642350" cy="360074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93F185-748D-4142-B889-E9E2A48CD7EC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xmlns="" id="{22870F10-CD96-4CC0-882C-5F619135BB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Table with titles</a:t>
            </a:r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9A15C6-1F75-49C7-9861-12821906450E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8" name="Таблица 9">
            <a:extLst>
              <a:ext uri="{FF2B5EF4-FFF2-40B4-BE49-F238E27FC236}">
                <a16:creationId xmlns:a16="http://schemas.microsoft.com/office/drawing/2014/main" xmlns="" id="{003C9678-E091-488B-9D3D-2CA02CA830D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250825" y="1131591"/>
            <a:ext cx="8642350" cy="360074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C361A2C7-85F7-4CA2-B783-6935CBEE6D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Table with titles</a:t>
            </a:r>
            <a:endParaRPr lang="ru-RU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/A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B05432-EAA9-43B3-8087-36403D00A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" y="0"/>
            <a:ext cx="9087378" cy="5143500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A255040C-0236-4524-972D-54ACDE8C0B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1357" y="1139037"/>
            <a:ext cx="1432742" cy="1432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08EB97E7-AC24-4319-A780-C168E7F7B9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92068" y="1139037"/>
            <a:ext cx="1432742" cy="143271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B3885D-E9FA-4F2B-B974-4968CC5A4C91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C04570AE-0597-49CA-AC8A-4936C13755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1500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xmlns="" id="{814FF5DE-0084-40F5-AB6D-2B4EFA756D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2715766"/>
            <a:ext cx="2268239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 b="1">
                <a:solidFill>
                  <a:srgbClr val="000000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solidFill>
                  <a:srgbClr val="000000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Before</a:t>
            </a:r>
            <a:endParaRPr lang="ru-RU" dirty="0"/>
          </a:p>
          <a:p>
            <a:pPr lvl="4"/>
            <a:r>
              <a:rPr lang="en-US" sz="1400" dirty="0"/>
              <a:t>Paste icon or image that supports your point here.</a:t>
            </a:r>
            <a:endParaRPr lang="ru-RU" sz="1400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4D397B2B-CA12-4452-BD16-4B05EC81EF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1208" y="2715766"/>
            <a:ext cx="2268239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After</a:t>
            </a:r>
            <a:endParaRPr lang="ru-RU" dirty="0"/>
          </a:p>
          <a:p>
            <a:pPr lvl="4"/>
            <a:r>
              <a:rPr lang="en-US" sz="1400" dirty="0"/>
              <a:t>Make sure your icons and pictures are consistent with Kaspersky graphics.</a:t>
            </a:r>
          </a:p>
        </p:txBody>
      </p:sp>
    </p:spTree>
    <p:extLst>
      <p:ext uri="{BB962C8B-B14F-4D97-AF65-F5344CB8AC3E}">
        <p14:creationId xmlns:p14="http://schemas.microsoft.com/office/powerpoint/2010/main" val="335865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1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9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37550089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  <a:prstGeom prst="rect">
            <a:avLst/>
          </a:prstGeo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 smtClean="0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dirty="0" smtClean="0">
                <a:latin typeface="Kaspersky Regular" panose="020B0303050101040103" pitchFamily="34" charset="0"/>
              </a:rPr>
              <a:t>Kaspersky | Lorem ipsum dolor sit amet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9190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24" y="267463"/>
            <a:ext cx="7892502" cy="37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4425" y="1"/>
            <a:ext cx="506016" cy="37861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D1E3F-96BE-4EC6-B772-60D92C1E53EA}" type="slidenum">
              <a:rPr lang="en-US">
                <a:solidFill>
                  <a:srgbClr val="1D1D1B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28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8573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plus tex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859" y="1116108"/>
            <a:ext cx="5760640" cy="37779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26" y="4914546"/>
            <a:ext cx="9110276" cy="19548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07516" y="1115992"/>
            <a:ext cx="3024335" cy="3778022"/>
          </a:xfrm>
          <a:prstGeom prst="rect">
            <a:avLst/>
          </a:prstGeom>
        </p:spPr>
        <p:txBody>
          <a:bodyPr>
            <a:normAutofit/>
          </a:bodyPr>
          <a:lstStyle>
            <a:lvl1pPr marL="271337" indent="-257054">
              <a:buClrTx/>
              <a:buSzPct val="100000"/>
              <a:buFont typeface="Calibri" pitchFamily="34" charset="0"/>
              <a:buChar char="—"/>
              <a:defRPr sz="1275"/>
            </a:lvl1pPr>
            <a:lvl2pPr marL="535531" indent="-214212">
              <a:defRPr sz="1200"/>
            </a:lvl2pPr>
            <a:lvl3pPr marL="742604" indent="-171370">
              <a:defRPr sz="975"/>
            </a:lvl3pPr>
            <a:lvl4pPr marL="942536" indent="-171370">
              <a:defRPr sz="900"/>
            </a:lvl4pPr>
            <a:lvl5pPr marL="1213871" indent="-171370"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66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28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7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9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61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4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Main title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79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 Title On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1" y="648967"/>
            <a:ext cx="8640960" cy="842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691681" y="1632133"/>
            <a:ext cx="5760639" cy="72008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>
                <a:latin typeface="Kaspersky Sans" panose="020B0503050101040103" pitchFamily="34" charset="-52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1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4211962" y="257134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3131842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601216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59070" y="4398430"/>
            <a:ext cx="1425858" cy="5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27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17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266951"/>
            <a:ext cx="3522110" cy="6095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450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43514" y="49619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1</a:t>
            </a:r>
            <a:endParaRPr lang="ru-RU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643515" y="811341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4643514" y="1228834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4643515" y="160581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43514" y="196147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4643515" y="2338462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643514" y="2694121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643515" y="3071106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643514" y="3426765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643515" y="3803749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643514" y="4159408"/>
            <a:ext cx="3833423" cy="3769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1800" u="none">
                <a:solidFill>
                  <a:srgbClr val="67D3C2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Agenda Item 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4643515" y="4536393"/>
            <a:ext cx="1216814" cy="241204"/>
          </a:xfrm>
        </p:spPr>
        <p:txBody>
          <a:bodyPr lIns="0" anchor="b">
            <a:noAutofit/>
          </a:bodyPr>
          <a:lstStyle>
            <a:lvl1pPr algn="l">
              <a:lnSpc>
                <a:spcPct val="100000"/>
              </a:lnSpc>
              <a:defRPr sz="1800" u="none" spc="-225">
                <a:solidFill>
                  <a:srgbClr val="00A88E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ru-RU" dirty="0" smtClean="0"/>
              <a:t>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07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937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bg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7" y="1295401"/>
            <a:ext cx="7830472" cy="2851547"/>
          </a:xfrm>
        </p:spPr>
        <p:txBody>
          <a:bodyPr lIns="0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86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993343"/>
            <a:ext cx="3968687" cy="3393599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4376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4581525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0"/>
            <a:ext cx="3298952" cy="5143500"/>
          </a:xfrm>
        </p:spPr>
        <p:txBody>
          <a:bodyPr lIns="0" anchor="ctr">
            <a:norm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Big 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81525" y="0"/>
            <a:ext cx="4562475" cy="51435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854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462428"/>
            <a:ext cx="7830000" cy="553998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30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 smtClean="0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47" y="4386942"/>
            <a:ext cx="7830000" cy="293230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Kaspersky Sans Beta Light" panose="020B0303050101040103" pitchFamily="34" charset="0"/>
                <a:cs typeface="Segoe UI" panose="020B0502040204020203" pitchFamily="34" charset="0"/>
              </a:defRPr>
            </a:lvl1pPr>
          </a:lstStyle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5348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5347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5348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314095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314094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095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2842" y="2329408"/>
            <a:ext cx="2422652" cy="771782"/>
          </a:xfrm>
        </p:spPr>
        <p:txBody>
          <a:bodyPr lIns="0">
            <a:normAutofit/>
          </a:bodyPr>
          <a:lstStyle>
            <a:lvl1pPr algn="l">
              <a:lnSpc>
                <a:spcPts val="1800"/>
              </a:lnSpc>
              <a:defRPr sz="1800"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002842" y="1295401"/>
            <a:ext cx="945000" cy="945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002842" y="3111942"/>
            <a:ext cx="2422652" cy="114344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350">
                <a:latin typeface="Kaspersky Sans Beta Light" panose="020B0303050101040103" pitchFamily="34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77810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237044"/>
            <a:ext cx="7830000" cy="669414"/>
          </a:xfrm>
        </p:spPr>
        <p:txBody>
          <a:bodyPr lIns="0" anchor="ctr">
            <a:spAutoFit/>
          </a:bodyPr>
          <a:lstStyle>
            <a:lvl1pPr algn="l">
              <a:lnSpc>
                <a:spcPts val="4500"/>
              </a:lnSpc>
              <a:defRPr sz="4500" baseline="0">
                <a:solidFill>
                  <a:schemeClr val="tx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Quote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1" y="545007"/>
            <a:ext cx="650010" cy="510908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5347" y="2574499"/>
            <a:ext cx="7830000" cy="669414"/>
          </a:xfrm>
        </p:spPr>
        <p:txBody>
          <a:bodyPr lIns="0" anchor="ctr">
            <a:spAutoFit/>
          </a:bodyPr>
          <a:lstStyle>
            <a:lvl1pPr algn="ctr">
              <a:lnSpc>
                <a:spcPts val="4500"/>
              </a:lnSpc>
              <a:defRPr sz="15000" baseline="0">
                <a:solidFill>
                  <a:schemeClr val="bg1"/>
                </a:solidFill>
                <a:latin typeface="Kaspersky Sans Beta" panose="020B06030501010401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5347" y="4099791"/>
            <a:ext cx="7830000" cy="612402"/>
          </a:xfrm>
        </p:spPr>
        <p:txBody>
          <a:bodyPr lIns="0" anchor="b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520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63988" y="1059582"/>
            <a:ext cx="3708412" cy="3672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500"/>
            </a:lvl1pPr>
            <a:lvl2pPr marL="0" indent="0">
              <a:spcBef>
                <a:spcPts val="300"/>
              </a:spcBef>
              <a:buNone/>
              <a:defRPr sz="15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3pPr>
            <a:lvl4pPr marL="0" indent="0">
              <a:spcBef>
                <a:spcPts val="300"/>
              </a:spcBef>
              <a:buNone/>
              <a:defRPr sz="1500" b="1"/>
            </a:lvl4pPr>
            <a:lvl5pPr marL="0" indent="0">
              <a:spcBef>
                <a:spcPts val="300"/>
              </a:spcBef>
              <a:buNone/>
              <a:defRPr sz="1400"/>
            </a:lvl5pPr>
          </a:lstStyle>
          <a:p>
            <a:pPr lvl="2"/>
            <a:r>
              <a:rPr lang="en-US" dirty="0"/>
              <a:t>Highlight parts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r>
              <a:rPr lang="ru-RU" dirty="0">
                <a:solidFill>
                  <a:srgbClr val="A4A4A4"/>
                </a:solidFill>
              </a:rPr>
              <a:t/>
            </a: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863590" y="951570"/>
            <a:ext cx="2987687" cy="1692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B6AF02-8203-46B7-AA02-A1A1DADED496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885351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16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7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wi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9" y="1044714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6" y="2484875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6" y="3925034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7655252" y="489326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rgbClr val="1D1D1B"/>
                </a:solidFill>
              </a:rPr>
              <a:pPr algn="r"/>
              <a:t>‹#›</a:t>
            </a:fld>
            <a:endParaRPr lang="ru-RU" sz="1000" dirty="0">
              <a:solidFill>
                <a:srgbClr val="1D1D1B"/>
              </a:solidFill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xmlns="" id="{A09F60A8-1AF8-4625-AB2D-4CCE5FF6D26F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5058" y="1131888"/>
            <a:ext cx="4321175" cy="3600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xmlns="" id="{3B87395D-F994-4893-8AF7-CCEA98C94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6" y="194401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Chart with supporting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6199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cus 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0" y="951572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/>
            <a:r>
              <a:rPr lang="en-US" dirty="0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2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Asking questions is a great way of </a:t>
            </a:r>
            <a:r>
              <a:rPr lang="en-US" dirty="0" err="1"/>
              <a:t>inteaction</a:t>
            </a:r>
            <a:r>
              <a:rPr lang="en-US" dirty="0"/>
              <a:t> with your audience. Write them in the right column.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D8AF7-3190-418A-B395-5F844894484A}"/>
              </a:ext>
            </a:extLst>
          </p:cNvPr>
          <p:cNvSpPr txBox="1"/>
          <p:nvPr userDrawn="1"/>
        </p:nvSpPr>
        <p:spPr>
          <a:xfrm>
            <a:off x="7655252" y="489326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rgbClr val="1D1D1B"/>
                </a:solidFill>
              </a:rPr>
              <a:pPr algn="r"/>
              <a:t>‹#›</a:t>
            </a:fld>
            <a:endParaRPr lang="ru-RU" sz="1000" dirty="0">
              <a:solidFill>
                <a:srgbClr val="1D1D1B"/>
              </a:solidFill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0073" y="917394"/>
            <a:ext cx="2987675" cy="7182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Be short!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20073" y="1651460"/>
            <a:ext cx="2987675" cy="7182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Two lines maximum.</a:t>
            </a:r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0073" y="2369713"/>
            <a:ext cx="2987675" cy="9361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Blip>
                <a:blip r:embed="rId2"/>
              </a:buBlip>
              <a:defRPr sz="14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You can have less than three questions.</a:t>
            </a:r>
            <a:endParaRPr lang="ru-RU" dirty="0"/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xmlns="" id="{BA0C568B-7113-42AD-8C3E-65BE59F5D8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9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7593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2" y="4412457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46" y="4412457"/>
            <a:ext cx="5004649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09" y="4412457"/>
            <a:ext cx="565159" cy="273844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558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How-to-Dec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5" y="339502"/>
            <a:ext cx="5878996" cy="18002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xmlns="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08520" y="4011912"/>
            <a:ext cx="3109431" cy="1170895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xmlns="" id="{47F5EA05-B11A-4BC6-AD4C-61E46181C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149" y="2367374"/>
            <a:ext cx="2268303" cy="1439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4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This how-to deck will help you create pre-</a:t>
            </a:r>
            <a:r>
              <a:rPr lang="en-US" dirty="0" err="1"/>
              <a:t>sentations</a:t>
            </a:r>
            <a:r>
              <a:rPr lang="en-US" dirty="0"/>
              <a:t> in tune with the new look and feel</a:t>
            </a:r>
            <a:br>
              <a:rPr lang="en-US" dirty="0"/>
            </a:br>
            <a:r>
              <a:rPr lang="en-US" dirty="0"/>
              <a:t>of our brand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0812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Dar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7562C4-29CE-4F53-9C90-799D65CB2DF8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13443387-14AC-4441-97FD-4593B682D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xmlns="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Albert Einstein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4051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these guide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0" y="951573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Use light background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8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9901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71" y="951573"/>
            <a:ext cx="2988331" cy="2880319"/>
          </a:xfrm>
          <a:prstGeom prst="rect">
            <a:avLst/>
          </a:prstGeom>
        </p:spPr>
        <p:txBody>
          <a:bodyPr/>
          <a:lstStyle>
            <a:lvl1pPr marL="0" marR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772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4070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6640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B90557-3980-4A1A-8DD1-169161BDA5DC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Kaspersky Sans" panose="020B0503050101040103" pitchFamily="34" charset="-52"/>
              </a:rPr>
              <a:t>Q</a:t>
            </a:r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6752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Si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Use to show two sides of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71" y="951573"/>
            <a:ext cx="2988331" cy="2880319"/>
          </a:xfrm>
          <a:prstGeom prst="rect">
            <a:avLst/>
          </a:prstGeom>
        </p:spPr>
        <p:txBody>
          <a:bodyPr/>
          <a:lstStyle>
            <a:lvl1pPr marL="0" marR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5223F4-6F17-4E91-AECC-76314429F3EA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xmlns="" id="{DA86666B-394B-4037-AB46-1692EBFA02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772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One side</a:t>
            </a:r>
            <a:endParaRPr lang="ru-RU" dirty="0"/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xmlns="" id="{AE446A9B-E029-4D50-940C-2952E70A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4070" y="194402"/>
            <a:ext cx="3705551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3"/>
              </a:buBlip>
              <a:defRPr sz="1500">
                <a:solidFill>
                  <a:schemeClr val="bg1"/>
                </a:solidFill>
                <a:latin typeface="+mn-lt"/>
              </a:defRPr>
            </a:lvl1pPr>
            <a:lvl2pPr marL="457178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The other side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1942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cons_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33415CBF-9837-4179-BDCD-1B35FA34C4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xmlns="" id="{BBF025E9-4374-4547-895D-6BBF71469A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xmlns="" id="{DF486881-FC55-404E-998A-378C7A12A3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xmlns="" id="{23445278-C00E-4DB5-9D15-3936CF078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182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285181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970182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37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5285181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E580204-A267-49EB-B94D-F4D43DD41A9E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C9D3710C-5CD2-41EE-BA9E-3F5F021DF9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solidFill>
                  <a:schemeClr val="bg1"/>
                </a:solidFill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869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195486"/>
            <a:ext cx="8784391" cy="54040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AF69AD-879C-47DE-824E-20BCCAEB2385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xmlns="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tabLst/>
              <a:defRPr sz="1500" b="0">
                <a:latin typeface="Kaspersky Sans" panose="020B0503050101040103" pitchFamily="34" charset="-52"/>
              </a:defRPr>
            </a:lvl1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902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s with suppo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Screenshots</a:t>
            </a:r>
            <a:endParaRPr lang="ru-RU" dirty="0"/>
          </a:p>
          <a:p>
            <a:pPr lvl="4"/>
            <a:r>
              <a:rPr lang="en-US" dirty="0"/>
              <a:t>Make a screenshot and paste on your slide to illustrate something.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84874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Usage</a:t>
            </a:r>
          </a:p>
          <a:p>
            <a:pPr lvl="4"/>
            <a:r>
              <a:rPr lang="en-US" dirty="0"/>
              <a:t>Use it when referencing anything from a site </a:t>
            </a:r>
            <a:endParaRPr lang="ru-RU" dirty="0"/>
          </a:p>
          <a:p>
            <a:pPr lvl="4"/>
            <a:r>
              <a:rPr lang="en-US" dirty="0"/>
              <a:t>to a product.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925034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>
                <a:latin typeface="Kaspersky Sans" panose="020B0503050101040103" pitchFamily="34" charset="-52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3"/>
            <a:r>
              <a:rPr lang="en-US" dirty="0"/>
              <a:t>Highlight</a:t>
            </a:r>
          </a:p>
          <a:p>
            <a:pPr lvl="4"/>
            <a:r>
              <a:rPr lang="en-US" dirty="0"/>
              <a:t>Highlight any area to draw attention to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881935-8B8F-46BC-AC58-6AE8618AD3E1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BA6C0DA8-D963-4140-849B-B36CA74DA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432117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xmlns="" id="{401B08FF-1FE7-47F5-B077-63DB94E7E5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Screenshots and call-outs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7067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70182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5285181" y="1311906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970182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6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5285181" y="3466697"/>
            <a:ext cx="360000" cy="36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" panose="020B0503050101040103" pitchFamily="34" charset="-52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86F97B2-1CC9-481A-BC7D-B1321F0589D9}"/>
              </a:ext>
            </a:extLst>
          </p:cNvPr>
          <p:cNvSpPr txBox="1"/>
          <p:nvPr userDrawn="1"/>
        </p:nvSpPr>
        <p:spPr>
          <a:xfrm>
            <a:off x="7655252" y="489325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xmlns="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635645"/>
            <a:ext cx="3712344" cy="140415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xmlns="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xmlns="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95886"/>
            <a:ext cx="3712344" cy="93610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 b="1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" panose="020B0503050101040103" pitchFamily="34" charset="-52"/>
              </a:defRPr>
            </a:lvl5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xmlns="" id="{1E008EA6-1158-4E6C-9D53-765A6B4530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875" y="194400"/>
            <a:ext cx="8785225" cy="5413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4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7183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talking poin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510" y="195486"/>
            <a:ext cx="8784391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Context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91" y="951573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" panose="020B0503050101040103" pitchFamily="34" charset="-52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DBA777-D408-4459-A7F6-3603D71F3C90}"/>
              </a:ext>
            </a:extLst>
          </p:cNvPr>
          <p:cNvSpPr txBox="1"/>
          <p:nvPr userDrawn="1"/>
        </p:nvSpPr>
        <p:spPr>
          <a:xfrm>
            <a:off x="7655252" y="489327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" panose="020B0503050101040103" pitchFamily="34" charset="-52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" panose="020B0503050101040103" pitchFamily="34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1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9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1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Blip>
                <a:blip r:embed="rId2"/>
              </a:buBlip>
              <a:defRPr sz="1500">
                <a:latin typeface="Kaspersky Sans" panose="020B0503050101040103" pitchFamily="34" charset="-52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/>
            </a:r>
            <a:br>
              <a:rPr lang="en-US" dirty="0"/>
            </a:br>
            <a:r>
              <a:rPr lang="en-US" dirty="0"/>
              <a:t>Sub-heads</a:t>
            </a:r>
            <a:br>
              <a:rPr lang="en-US" dirty="0"/>
            </a:br>
            <a:r>
              <a:rPr lang="en-US" dirty="0" err="1"/>
              <a:t>Sub-heads</a:t>
            </a:r>
            <a:r>
              <a:rPr lang="en-US" dirty="0"/>
              <a:t>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313439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58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75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9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2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00" y="2254230"/>
            <a:ext cx="3240000" cy="6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5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1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2.xml"/><Relationship Id="rId16" Type="http://schemas.openxmlformats.org/officeDocument/2006/relationships/slideLayout" Target="../slideLayouts/slideLayout276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0.xml"/><Relationship Id="rId19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4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4.xml"/><Relationship Id="rId21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35648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  <a:t>Template with </a:t>
            </a:r>
            <a:br>
              <a:rPr lang="en-US" sz="4000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</a:br>
            <a:r>
              <a:rPr lang="en-US" sz="4000" baseline="0" dirty="0">
                <a:solidFill>
                  <a:srgbClr val="1D1D1B"/>
                </a:solidFill>
                <a:latin typeface="Kaspersky Sans" panose="020B0503050101040103" pitchFamily="34" charset="-52"/>
              </a:rPr>
              <a:t>primary color palette</a:t>
            </a:r>
            <a:endParaRPr lang="ru-RU" sz="4000" dirty="0">
              <a:latin typeface="Kaspersky Sans" panose="020B05030501010401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78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714" r:id="rId10"/>
    <p:sldLayoutId id="2147483715" r:id="rId11"/>
    <p:sldLayoutId id="2147483716" r:id="rId12"/>
    <p:sldLayoutId id="2147483721" r:id="rId13"/>
    <p:sldLayoutId id="2147483718" r:id="rId14"/>
    <p:sldLayoutId id="2147483769" r:id="rId15"/>
    <p:sldLayoutId id="2147483736" r:id="rId16"/>
    <p:sldLayoutId id="2147483784" r:id="rId17"/>
    <p:sldLayoutId id="2147483779" r:id="rId18"/>
    <p:sldLayoutId id="2147483775" r:id="rId19"/>
    <p:sldLayoutId id="2147483776" r:id="rId20"/>
    <p:sldLayoutId id="2147483710" r:id="rId21"/>
    <p:sldLayoutId id="2147483712" r:id="rId22"/>
    <p:sldLayoutId id="2147483763" r:id="rId23"/>
    <p:sldLayoutId id="2147483795" r:id="rId24"/>
    <p:sldLayoutId id="2147483742" r:id="rId25"/>
    <p:sldLayoutId id="2147483812" r:id="rId26"/>
    <p:sldLayoutId id="2147483782" r:id="rId27"/>
    <p:sldLayoutId id="2147483785" r:id="rId28"/>
    <p:sldLayoutId id="2147483783" r:id="rId29"/>
    <p:sldLayoutId id="2147483806" r:id="rId30"/>
    <p:sldLayoutId id="2147483807" r:id="rId31"/>
    <p:sldLayoutId id="2147483808" r:id="rId32"/>
    <p:sldLayoutId id="2147483745" r:id="rId33"/>
    <p:sldLayoutId id="2147483787" r:id="rId34"/>
    <p:sldLayoutId id="2147483799" r:id="rId35"/>
    <p:sldLayoutId id="2147483800" r:id="rId36"/>
    <p:sldLayoutId id="2147483770" r:id="rId37"/>
    <p:sldLayoutId id="2147483771" r:id="rId38"/>
    <p:sldLayoutId id="2147483743" r:id="rId39"/>
    <p:sldLayoutId id="2147483746" r:id="rId40"/>
    <p:sldLayoutId id="2147483747" r:id="rId41"/>
    <p:sldLayoutId id="2147483748" r:id="rId42"/>
    <p:sldLayoutId id="2147483741" r:id="rId43"/>
    <p:sldLayoutId id="2147483740" r:id="rId44"/>
    <p:sldLayoutId id="2147483738" r:id="rId45"/>
    <p:sldLayoutId id="2147483798" r:id="rId46"/>
    <p:sldLayoutId id="2147483751" r:id="rId47"/>
    <p:sldLayoutId id="2147483790" r:id="rId48"/>
    <p:sldLayoutId id="2147483813" r:id="rId49"/>
    <p:sldLayoutId id="2147483814" r:id="rId50"/>
    <p:sldLayoutId id="2147483755" r:id="rId51"/>
    <p:sldLayoutId id="2147483797" r:id="rId52"/>
    <p:sldLayoutId id="2147483810" r:id="rId53"/>
    <p:sldLayoutId id="2147483793" r:id="rId54"/>
    <p:sldLayoutId id="2147483761" r:id="rId55"/>
    <p:sldLayoutId id="2147483792" r:id="rId56"/>
    <p:sldLayoutId id="2147483762" r:id="rId57"/>
    <p:sldLayoutId id="2147483754" r:id="rId58"/>
    <p:sldLayoutId id="2147483781" r:id="rId59"/>
    <p:sldLayoutId id="2147484147" r:id="rId60"/>
    <p:sldLayoutId id="2147484150" r:id="rId61"/>
    <p:sldLayoutId id="2147484151" r:id="rId62"/>
    <p:sldLayoutId id="2147484152" r:id="rId63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lang="en-US" sz="4000" kern="1200" baseline="0" smtClean="0">
          <a:solidFill>
            <a:schemeClr val="tx1"/>
          </a:solidFill>
          <a:latin typeface="Kaspersky Sans" panose="020B0503050101040103" pitchFamily="34" charset="-52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5527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  <p:sldLayoutId id="2147484140" r:id="rId17"/>
    <p:sldLayoutId id="2147484141" r:id="rId18"/>
    <p:sldLayoutId id="2147484142" r:id="rId1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Kaspersky Sans Beta Light" panose="020B03030501010401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ru-RU" sz="18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9638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Kaspersky Sans Beta Light" panose="020B03030501010401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ru-RU" sz="18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2241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4001" r:id="rId19"/>
    <p:sldLayoutId id="2147484002" r:id="rId20"/>
    <p:sldLayoutId id="2147484003" r:id="rId21"/>
    <p:sldLayoutId id="2147484004" r:id="rId22"/>
    <p:sldLayoutId id="2147484005" r:id="rId23"/>
    <p:sldLayoutId id="2147484006" r:id="rId24"/>
    <p:sldLayoutId id="2147484007" r:id="rId25"/>
    <p:sldLayoutId id="2147484008" r:id="rId26"/>
    <p:sldLayoutId id="2147484009" r:id="rId27"/>
    <p:sldLayoutId id="2147484010" r:id="rId28"/>
    <p:sldLayoutId id="2147484011" r:id="rId2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Kaspersky Sans Beta Light" panose="020B03030501010401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ru-RU" sz="18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427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4012" r:id="rId19"/>
    <p:sldLayoutId id="2147484013" r:id="rId20"/>
    <p:sldLayoutId id="2147484014" r:id="rId21"/>
    <p:sldLayoutId id="2147484015" r:id="rId22"/>
    <p:sldLayoutId id="2147484016" r:id="rId23"/>
    <p:sldLayoutId id="2147484017" r:id="rId24"/>
    <p:sldLayoutId id="2147484018" r:id="rId25"/>
    <p:sldLayoutId id="2147484019" r:id="rId26"/>
    <p:sldLayoutId id="2147484020" r:id="rId27"/>
    <p:sldLayoutId id="2147484021" r:id="rId28"/>
    <p:sldLayoutId id="2147484022" r:id="rId29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b="0" i="0" kern="1200">
          <a:solidFill>
            <a:schemeClr val="tx1"/>
          </a:solidFill>
          <a:latin typeface="Kaspersky Sans" panose="020B0503050101040103" pitchFamily="34" charset="77"/>
          <a:ea typeface="+mj-ea"/>
          <a:cs typeface="Segoe UI" panose="020B0502040204020203" pitchFamily="34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Kaspersky Sans" panose="020B0503050101040103" pitchFamily="34" charset="77"/>
          <a:ea typeface="+mn-ea"/>
          <a:cs typeface="Arial" panose="020B0604020202020204" pitchFamily="34" charset="0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Kaspersky Sans" panose="020B0503050101040103" pitchFamily="34" charset="77"/>
          <a:ea typeface="+mn-ea"/>
          <a:cs typeface="Arial" panose="020B0604020202020204" pitchFamily="34" charset="0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Kaspersky Sans" panose="020B0503050101040103" pitchFamily="34" charset="77"/>
          <a:ea typeface="+mn-ea"/>
          <a:cs typeface="Arial" panose="020B0604020202020204" pitchFamily="34" charset="0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Kaspersky Sans" panose="020B0503050101040103" pitchFamily="34" charset="77"/>
          <a:ea typeface="+mn-ea"/>
          <a:cs typeface="Arial" panose="020B0604020202020204" pitchFamily="34" charset="0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ru-RU" sz="18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776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4023" r:id="rId19"/>
    <p:sldLayoutId id="2147484024" r:id="rId20"/>
    <p:sldLayoutId id="2147484025" r:id="rId21"/>
    <p:sldLayoutId id="2147484026" r:id="rId22"/>
    <p:sldLayoutId id="2147484027" r:id="rId23"/>
    <p:sldLayoutId id="2147484028" r:id="rId24"/>
    <p:sldLayoutId id="2147484029" r:id="rId25"/>
    <p:sldLayoutId id="2147484030" r:id="rId26"/>
    <p:sldLayoutId id="2147484031" r:id="rId27"/>
    <p:sldLayoutId id="2147484032" r:id="rId28"/>
    <p:sldLayoutId id="2147484033" r:id="rId29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b="0" i="0" kern="1200">
          <a:solidFill>
            <a:schemeClr val="tx1"/>
          </a:solidFill>
          <a:latin typeface="Kaspersky Sans" panose="020B0503050101040103" pitchFamily="34" charset="77"/>
          <a:ea typeface="+mj-ea"/>
          <a:cs typeface="Segoe UI" panose="020B0502040204020203" pitchFamily="34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Kaspersky Sans" panose="020B0503050101040103" pitchFamily="34" charset="77"/>
          <a:ea typeface="+mn-ea"/>
          <a:cs typeface="Arial" panose="020B0604020202020204" pitchFamily="34" charset="0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Kaspersky Sans" panose="020B0503050101040103" pitchFamily="34" charset="77"/>
          <a:ea typeface="+mn-ea"/>
          <a:cs typeface="Arial" panose="020B0604020202020204" pitchFamily="34" charset="0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Kaspersky Sans" panose="020B0503050101040103" pitchFamily="34" charset="77"/>
          <a:ea typeface="+mn-ea"/>
          <a:cs typeface="Arial" panose="020B0604020202020204" pitchFamily="34" charset="0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Kaspersky Sans" panose="020B0503050101040103" pitchFamily="34" charset="77"/>
          <a:ea typeface="+mn-ea"/>
          <a:cs typeface="Arial" panose="020B0604020202020204" pitchFamily="34" charset="0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ru-RU" sz="18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708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  <p:sldLayoutId id="2147484056" r:id="rId18"/>
    <p:sldLayoutId id="2147484057" r:id="rId19"/>
    <p:sldLayoutId id="2147484058" r:id="rId20"/>
  </p:sldLayoutIdLst>
  <p:hf sldNum="0"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Kaspersky Regular" panose="020B0604020202020204" charset="0"/>
          <a:ea typeface="+mj-ea"/>
          <a:cs typeface="Segoe UI" panose="020B0502040204020203" pitchFamily="34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ru-RU" sz="18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017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7" r:id="rId17"/>
    <p:sldLayoutId id="2147484078" r:id="rId18"/>
    <p:sldLayoutId id="2147484079" r:id="rId19"/>
    <p:sldLayoutId id="2147484080" r:id="rId20"/>
    <p:sldLayoutId id="2147484148" r:id="rId21"/>
  </p:sldLayoutIdLst>
  <p:hf sldNum="0"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Kaspersky Regular" panose="020B0604020202020204" charset="0"/>
          <a:ea typeface="+mj-ea"/>
          <a:cs typeface="Segoe UI" panose="020B0502040204020203" pitchFamily="34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ru-RU" sz="18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170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Kaspersky Sans Beta Light" panose="020B03030501010401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ru-RU" sz="18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2664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7" r:id="rId14"/>
    <p:sldLayoutId id="2147484118" r:id="rId15"/>
    <p:sldLayoutId id="2147484119" r:id="rId16"/>
    <p:sldLayoutId id="2147484120" r:id="rId17"/>
    <p:sldLayoutId id="2147484121" r:id="rId18"/>
    <p:sldLayoutId id="2147484122" r:id="rId1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Kaspersky Sans Beta Light" panose="020B03030501010401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1pPr>
      <a:lvl2pPr marL="3429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2pPr>
      <a:lvl3pPr marL="6858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3pPr>
      <a:lvl4pPr marL="10287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latin typeface="Kaspersky Sans Beta" panose="020B0603050101040103" pitchFamily="34" charset="0"/>
          <a:ea typeface="+mn-ea"/>
          <a:cs typeface="Arial" panose="020B0604020202020204" pitchFamily="34" charset="0"/>
        </a:defRPr>
      </a:lvl4pPr>
      <a:lvl5pPr marL="1371600" indent="0" algn="ctr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ru-RU" sz="18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scadasec.ru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ics.kaspersky.ru/conference/" TargetMode="Externa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>
            <a:extLst>
              <a:ext uri="{FF2B5EF4-FFF2-40B4-BE49-F238E27FC236}">
                <a16:creationId xmlns:a16="http://schemas.microsoft.com/office/drawing/2014/main" xmlns="" id="{9BF3D724-0987-42AA-8403-8EFF6001B021}"/>
              </a:ext>
            </a:extLst>
          </p:cNvPr>
          <p:cNvSpPr txBox="1">
            <a:spLocks/>
          </p:cNvSpPr>
          <p:nvPr/>
        </p:nvSpPr>
        <p:spPr>
          <a:xfrm>
            <a:off x="251520" y="231491"/>
            <a:ext cx="4608512" cy="1008112"/>
          </a:xfrm>
          <a:prstGeom prst="rect">
            <a:avLst/>
          </a:prstGeom>
        </p:spPr>
        <p:txBody>
          <a:bodyPr rIns="36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Kaspersky Sans" panose="020B0503050101040103" pitchFamily="34" charset="-52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9" t="14523" r="22942" b="57553"/>
          <a:stretch/>
        </p:blipFill>
        <p:spPr>
          <a:xfrm>
            <a:off x="453931" y="322212"/>
            <a:ext cx="2658398" cy="1190041"/>
          </a:xfrm>
          <a:prstGeom prst="rect">
            <a:avLst/>
          </a:prstGeom>
        </p:spPr>
      </p:pic>
      <p:sp>
        <p:nvSpPr>
          <p:cNvPr id="7" name="Прямоугольник 5"/>
          <p:cNvSpPr/>
          <p:nvPr/>
        </p:nvSpPr>
        <p:spPr>
          <a:xfrm>
            <a:off x="627907" y="3418633"/>
            <a:ext cx="8336581" cy="12557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2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Петухов Алексей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2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Руководитель направления защиты промышленных систем</a:t>
            </a:r>
            <a:endParaRPr lang="ru-RU" sz="1200" dirty="0">
              <a:latin typeface="Kaspersky Meduim" panose="020B060402020202020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639553" y="2457261"/>
            <a:ext cx="10440000" cy="369332"/>
          </a:xfrm>
          <a:prstGeom prst="rect">
            <a:avLst/>
          </a:prstGeom>
        </p:spPr>
        <p:txBody>
          <a:bodyPr vert="horz" lIns="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ts val="6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6000" kern="1200" baseline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Segoe UI Semibold" panose="020B07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/>
              <a:t>Обеспечение ИБ АСУ ТП 2020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12498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729122" y="4598556"/>
            <a:ext cx="13067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t.me|RuScadaSec</a:t>
            </a:r>
            <a:endParaRPr lang="ru-RU" sz="1100" dirty="0"/>
          </a:p>
        </p:txBody>
      </p:sp>
      <p:sp>
        <p:nvSpPr>
          <p:cNvPr id="48" name="Заголовок 3"/>
          <p:cNvSpPr txBox="1">
            <a:spLocks/>
          </p:cNvSpPr>
          <p:nvPr/>
        </p:nvSpPr>
        <p:spPr>
          <a:xfrm>
            <a:off x="3314595" y="4476545"/>
            <a:ext cx="2598833" cy="249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ru-RU"/>
            </a:defPPr>
            <a:lvl1pPr lvl="0">
              <a:lnSpc>
                <a:spcPct val="90000"/>
              </a:lnSpc>
              <a:spcBef>
                <a:spcPct val="0"/>
              </a:spcBef>
              <a:buNone/>
              <a:defRPr sz="2400" b="1">
                <a:latin typeface="Arial" panose="020B0604020202020204"/>
                <a:ea typeface="+mj-ea"/>
                <a:cs typeface="+mj-cs"/>
              </a:defRPr>
            </a:lvl1pPr>
          </a:lstStyle>
          <a:p>
            <a:pPr algn="ctr"/>
            <a:endParaRPr lang="ru-RU" sz="1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0"/>
          <a:stretch/>
        </p:blipFill>
        <p:spPr>
          <a:xfrm>
            <a:off x="5760132" y="314149"/>
            <a:ext cx="2912092" cy="41739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68187" y="4605343"/>
            <a:ext cx="14253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5B9BD5"/>
                </a:solidFill>
                <a:hlinkClick r:id="rId3"/>
              </a:rPr>
              <a:t>www.ruscadasec.ru</a:t>
            </a:r>
            <a:endParaRPr lang="ru-RU" sz="1100" dirty="0">
              <a:solidFill>
                <a:srgbClr val="5B9BD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52089"/>
          <a:stretch/>
        </p:blipFill>
        <p:spPr>
          <a:xfrm>
            <a:off x="475423" y="308254"/>
            <a:ext cx="4729854" cy="4146356"/>
          </a:xfrm>
          <a:prstGeom prst="rect">
            <a:avLst/>
          </a:prstGeom>
        </p:spPr>
      </p:pic>
      <p:sp>
        <p:nvSpPr>
          <p:cNvPr id="16" name="Footer Placeholder 2"/>
          <p:cNvSpPr txBox="1">
            <a:spLocks/>
          </p:cNvSpPr>
          <p:nvPr/>
        </p:nvSpPr>
        <p:spPr>
          <a:xfrm>
            <a:off x="328353" y="4603266"/>
            <a:ext cx="7830000" cy="29323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50" dirty="0">
                <a:latin typeface="Kaspersky Regular" panose="020B0303050101040103" pitchFamily="34" charset="0"/>
              </a:rPr>
              <a:t>Kaspersky</a:t>
            </a:r>
            <a:endParaRPr lang="ru-RU" sz="1050" dirty="0"/>
          </a:p>
        </p:txBody>
      </p:sp>
      <p:sp>
        <p:nvSpPr>
          <p:cNvPr id="4" name="Rectangle 3"/>
          <p:cNvSpPr/>
          <p:nvPr/>
        </p:nvSpPr>
        <p:spPr>
          <a:xfrm>
            <a:off x="2699792" y="4598556"/>
            <a:ext cx="25987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5B9BD5"/>
                </a:solidFill>
                <a:hlinkClick r:id="rId5"/>
              </a:rPr>
              <a:t>https://ics.kaspersky.ru/conference</a:t>
            </a:r>
            <a:r>
              <a:rPr lang="ru-RU" sz="1100" dirty="0" smtClean="0">
                <a:solidFill>
                  <a:srgbClr val="5B9BD5"/>
                </a:solidFill>
                <a:hlinkClick r:id="rId5"/>
              </a:rPr>
              <a:t>/</a:t>
            </a:r>
            <a:endParaRPr lang="ru-RU" sz="1100" dirty="0" smtClean="0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1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C4B415-163D-4071-9568-821DA6406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0" y="545006"/>
            <a:ext cx="1620000" cy="317520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7110" y="3829428"/>
            <a:ext cx="7830000" cy="612402"/>
          </a:xfrm>
        </p:spPr>
        <p:txBody>
          <a:bodyPr/>
          <a:lstStyle/>
          <a:p>
            <a:r>
              <a:rPr lang="en-US" dirty="0" smtClean="0"/>
              <a:t>Ics.kaspersky.com</a:t>
            </a:r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627110" y="3083128"/>
            <a:ext cx="7830000" cy="1016492"/>
          </a:xfrm>
          <a:prstGeom prst="rect">
            <a:avLst/>
          </a:prstGeom>
        </p:spPr>
        <p:txBody>
          <a:bodyPr vert="horz" lIns="0" tIns="34290" rIns="68580" bIns="3429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bg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prstClr val="white"/>
                </a:solidFill>
              </a:rPr>
              <a:t>Петухов Алексей</a:t>
            </a:r>
          </a:p>
          <a:p>
            <a:r>
              <a:rPr lang="ru-RU" sz="1800" dirty="0">
                <a:solidFill>
                  <a:prstClr val="white"/>
                </a:solidFill>
              </a:rPr>
              <a:t>Руководитель направления кибербезопасности промышленных систем</a:t>
            </a:r>
            <a:endParaRPr sz="1800" dirty="0">
              <a:solidFill>
                <a:prstClr val="white"/>
              </a:solidFill>
            </a:endParaRPr>
          </a:p>
          <a:p>
            <a:r>
              <a:rPr sz="1800" dirty="0">
                <a:solidFill>
                  <a:prstClr val="white"/>
                </a:solidFill>
              </a:rPr>
              <a:t>Alexey.Petukhov@Kaspersky.com</a:t>
            </a:r>
          </a:p>
          <a:p>
            <a:r>
              <a:rPr sz="1800" dirty="0">
                <a:solidFill>
                  <a:prstClr val="white"/>
                </a:solidFill>
              </a:rPr>
              <a:t>+7 963 686 07 83</a:t>
            </a:r>
            <a:endParaRPr lang="ru-RU" sz="1800" dirty="0">
              <a:solidFill>
                <a:prstClr val="white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9" t="14523" r="22942" b="57553"/>
          <a:stretch/>
        </p:blipFill>
        <p:spPr>
          <a:xfrm>
            <a:off x="6591300" y="85725"/>
            <a:ext cx="2638425" cy="1181100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7110" y="1794521"/>
            <a:ext cx="10440000" cy="630237"/>
          </a:xfrm>
        </p:spPr>
        <p:txBody>
          <a:bodyPr/>
          <a:lstStyle/>
          <a:p>
            <a:r>
              <a:rPr lang="ru-RU" sz="2800" dirty="0" smtClean="0"/>
              <a:t>Активируем будущее вместе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03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9712" y="1167284"/>
            <a:ext cx="2234029" cy="2680472"/>
            <a:chOff x="129712" y="1167284"/>
            <a:chExt cx="2234029" cy="2680472"/>
          </a:xfrm>
        </p:grpSpPr>
        <p:pic>
          <p:nvPicPr>
            <p:cNvPr id="2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2" y="1167284"/>
              <a:ext cx="2234029" cy="215234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39552" y="3319630"/>
              <a:ext cx="1183182" cy="4985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2400" b="1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600" dirty="0">
                  <a:solidFill>
                    <a:schemeClr val="tx1"/>
                  </a:solidFill>
                </a:rPr>
                <a:t>187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31640" y="3293758"/>
              <a:ext cx="845880" cy="5539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2400" b="1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4000" dirty="0">
                  <a:solidFill>
                    <a:schemeClr val="tx1"/>
                  </a:solidFill>
                </a:rPr>
                <a:t>ФЗ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39441" y="1180600"/>
            <a:ext cx="2925047" cy="2611756"/>
            <a:chOff x="6039441" y="1180600"/>
            <a:chExt cx="2925047" cy="2611756"/>
          </a:xfrm>
        </p:grpSpPr>
        <p:pic>
          <p:nvPicPr>
            <p:cNvPr id="2050" name="Picture 2" descr="https://www.bsmp-krd.ru/upload/iblock/c1b/c1b468aef10dc9e050c81319e64e562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9784" y="1180600"/>
              <a:ext cx="1764086" cy="197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6039441" y="3293758"/>
              <a:ext cx="2925047" cy="4985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2400" b="1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600" dirty="0" smtClean="0">
                  <a:solidFill>
                    <a:schemeClr val="tx1"/>
                  </a:solidFill>
                </a:rPr>
                <a:t>Самоизоляция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35796" y="1275606"/>
            <a:ext cx="2905955" cy="2516750"/>
            <a:chOff x="2735796" y="1275606"/>
            <a:chExt cx="2905955" cy="2516750"/>
          </a:xfrm>
        </p:grpSpPr>
        <p:pic>
          <p:nvPicPr>
            <p:cNvPr id="36" name="Picture 2" descr="https://thumbs.dreamstime.com/b/%D1%81%D0%B1%D0%BE%D1%80%D0%BE%D1%87%D0%BD%D1%8B%D0%B9-%D0%BA%D0%BE%D0%BD%D0%B2%D0%B5%D0%B9%D0%B5%D1%80-%D1%80%D0%BE%D0%B1%D0%BE%D1%82%D0%B0-%D1%83%D0%BF%D1%80%D0%B0%D0%B2%D0%BB%D0%B5%D0%BD%D0%B8%D0%B5%D0%BC-%D0%BA%D0%B8%D0%B1%D0%BE%D1%80%D0%B3%D0%B0-10283882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796" y="1275606"/>
              <a:ext cx="2772308" cy="18470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761431" y="3293758"/>
              <a:ext cx="2880320" cy="4985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2400" b="1">
                  <a:solidFill>
                    <a:schemeClr val="accent2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3600" dirty="0" err="1" smtClean="0">
                  <a:solidFill>
                    <a:schemeClr val="tx1"/>
                  </a:solidFill>
                </a:rPr>
                <a:t>Цифровизация</a:t>
              </a:r>
              <a:endParaRPr lang="ru-RU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Текст 1">
            <a:extLst>
              <a:ext uri="{FF2B5EF4-FFF2-40B4-BE49-F238E27FC236}">
                <a16:creationId xmlns:a16="http://schemas.microsoft.com/office/drawing/2014/main" xmlns="" id="{290E9DE6-E891-489D-8E9D-3216FD5D1234}"/>
              </a:ext>
            </a:extLst>
          </p:cNvPr>
          <p:cNvSpPr txBox="1">
            <a:spLocks/>
          </p:cNvSpPr>
          <p:nvPr/>
        </p:nvSpPr>
        <p:spPr>
          <a:xfrm>
            <a:off x="328353" y="-27651"/>
            <a:ext cx="8784391" cy="5404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lang="ru-RU" sz="1800" kern="1200" dirty="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sz="2100" b="1" dirty="0" smtClean="0">
                <a:solidFill>
                  <a:srgbClr val="F15964"/>
                </a:solidFill>
                <a:ea typeface="+mj-ea"/>
                <a:cs typeface="+mj-cs"/>
              </a:rPr>
              <a:t/>
            </a:r>
            <a:br>
              <a:rPr lang="ru-RU" sz="2100" b="1" dirty="0" smtClean="0">
                <a:solidFill>
                  <a:srgbClr val="F15964"/>
                </a:solidFill>
                <a:ea typeface="+mj-ea"/>
                <a:cs typeface="+mj-cs"/>
              </a:rPr>
            </a:br>
            <a:r>
              <a:rPr lang="ru-RU" sz="2100" b="1" dirty="0" smtClean="0">
                <a:solidFill>
                  <a:srgbClr val="F15964"/>
                </a:solidFill>
                <a:ea typeface="+mj-ea"/>
                <a:cs typeface="+mj-cs"/>
              </a:rPr>
              <a:t>Вызовы:</a:t>
            </a:r>
            <a:endParaRPr lang="ru-RU" sz="2100" b="1" dirty="0">
              <a:solidFill>
                <a:srgbClr val="F15964"/>
              </a:solidFill>
              <a:ea typeface="+mj-ea"/>
              <a:cs typeface="+mj-cs"/>
            </a:endParaRPr>
          </a:p>
        </p:txBody>
      </p:sp>
      <p:sp>
        <p:nvSpPr>
          <p:cNvPr id="45" name="Footer Placeholder 2"/>
          <p:cNvSpPr txBox="1">
            <a:spLocks/>
          </p:cNvSpPr>
          <p:nvPr/>
        </p:nvSpPr>
        <p:spPr>
          <a:xfrm>
            <a:off x="328353" y="4603266"/>
            <a:ext cx="7830000" cy="29323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50" dirty="0">
                <a:latin typeface="Kaspersky Regular" panose="020B0303050101040103" pitchFamily="34" charset="0"/>
              </a:rPr>
              <a:t>Kaspersky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81481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2"/>
          <p:cNvSpPr txBox="1">
            <a:spLocks/>
          </p:cNvSpPr>
          <p:nvPr/>
        </p:nvSpPr>
        <p:spPr>
          <a:xfrm>
            <a:off x="328353" y="4603266"/>
            <a:ext cx="7830000" cy="29323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50" dirty="0">
                <a:latin typeface="Kaspersky Regular" panose="020B0303050101040103" pitchFamily="34" charset="0"/>
              </a:rPr>
              <a:t>Kaspersky</a:t>
            </a:r>
            <a:endParaRPr lang="ru-RU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4944042" y="231490"/>
            <a:ext cx="4000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3</a:t>
            </a:r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r>
              <a:rPr lang="ru-RU" sz="4000" b="1" dirty="0" smtClean="0">
                <a:solidFill>
                  <a:srgbClr val="FF0000"/>
                </a:solidFill>
              </a:rPr>
              <a:t>0 </a:t>
            </a:r>
            <a:r>
              <a:rPr lang="ru-RU" sz="4000" b="1" dirty="0" smtClean="0">
                <a:solidFill>
                  <a:srgbClr val="FF0000"/>
                </a:solidFill>
              </a:rPr>
              <a:t>000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Новых уникальных </a:t>
            </a:r>
            <a:r>
              <a:rPr lang="ru-RU" sz="2000" b="1" dirty="0" smtClean="0">
                <a:solidFill>
                  <a:srgbClr val="FF0000"/>
                </a:solidFill>
              </a:rPr>
              <a:t>ВПО </a:t>
            </a:r>
            <a:r>
              <a:rPr lang="ru-RU" sz="2000" b="1" dirty="0" smtClean="0">
                <a:solidFill>
                  <a:srgbClr val="FF0000"/>
                </a:solidFill>
              </a:rPr>
              <a:t>в день*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4042" y="1475240"/>
            <a:ext cx="4084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509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Уязвимостей для </a:t>
            </a:r>
            <a:r>
              <a:rPr lang="ru-RU" sz="2000" b="1" dirty="0">
                <a:solidFill>
                  <a:srgbClr val="FF0000"/>
                </a:solidFill>
              </a:rPr>
              <a:t>АСУ ТП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обнаружено в 2019 году* 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Прямоугольник 6"/>
          <p:cNvSpPr/>
          <p:nvPr/>
        </p:nvSpPr>
        <p:spPr>
          <a:xfrm>
            <a:off x="5642610" y="4776619"/>
            <a:ext cx="64693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</a:rPr>
              <a:t>*</a:t>
            </a:r>
            <a:r>
              <a:rPr lang="ru-RU" sz="1050" dirty="0" smtClean="0">
                <a:solidFill>
                  <a:schemeClr val="bg2">
                    <a:lumMod val="75000"/>
                  </a:schemeClr>
                </a:solidFill>
              </a:rPr>
              <a:t>Согласно аналитическим отчётам 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</a:rPr>
              <a:t>ics-cert.kaspersky.ru</a:t>
            </a:r>
            <a:endParaRPr lang="ru-RU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0" name="Группа 9"/>
          <p:cNvGrpSpPr/>
          <p:nvPr/>
        </p:nvGrpSpPr>
        <p:grpSpPr>
          <a:xfrm>
            <a:off x="4944042" y="3114696"/>
            <a:ext cx="4084320" cy="1355094"/>
            <a:chOff x="5143500" y="3105508"/>
            <a:chExt cx="4084320" cy="1355094"/>
          </a:xfrm>
        </p:grpSpPr>
        <p:sp>
          <p:nvSpPr>
            <p:cNvPr id="21" name="TextBox 20"/>
            <p:cNvSpPr txBox="1"/>
            <p:nvPr/>
          </p:nvSpPr>
          <p:spPr>
            <a:xfrm>
              <a:off x="5143500" y="3105508"/>
              <a:ext cx="3733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000" b="1">
                  <a:solidFill>
                    <a:srgbClr val="FF0000"/>
                  </a:solidFill>
                </a:defRPr>
              </a:lvl1pPr>
            </a:lstStyle>
            <a:p>
              <a:r>
                <a:rPr lang="ru-RU" dirty="0"/>
                <a:t>347 </a:t>
              </a:r>
              <a:r>
                <a:rPr lang="ru-RU" dirty="0" smtClean="0"/>
                <a:t>603</a:t>
              </a:r>
              <a:r>
                <a:rPr lang="en-US" dirty="0" smtClean="0"/>
                <a:t>$ USA</a:t>
              </a:r>
              <a:endParaRPr lang="ru-RU" dirty="0"/>
            </a:p>
          </p:txBody>
        </p:sp>
        <p:sp>
          <p:nvSpPr>
            <p:cNvPr id="22" name="Прямоугольник 8"/>
            <p:cNvSpPr/>
            <p:nvPr/>
          </p:nvSpPr>
          <p:spPr>
            <a:xfrm>
              <a:off x="5217612" y="3752716"/>
              <a:ext cx="40102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schemeClr val="bg1">
                      <a:lumMod val="50000"/>
                    </a:schemeClr>
                  </a:solidFill>
                </a:rPr>
                <a:t>усреднённый ущерб</a:t>
              </a:r>
            </a:p>
            <a:p>
              <a:r>
                <a:rPr lang="ru-RU" sz="2000" dirty="0" smtClean="0">
                  <a:solidFill>
                    <a:schemeClr val="bg1">
                      <a:lumMod val="50000"/>
                    </a:schemeClr>
                  </a:solidFill>
                </a:rPr>
                <a:t>от </a:t>
              </a:r>
              <a:r>
                <a:rPr lang="ru-RU" sz="2000" dirty="0" err="1" smtClean="0">
                  <a:solidFill>
                    <a:schemeClr val="bg1">
                      <a:lumMod val="50000"/>
                    </a:schemeClr>
                  </a:solidFill>
                </a:rPr>
                <a:t>киберинцидента</a:t>
              </a:r>
              <a:r>
                <a:rPr lang="ru-RU" sz="2000" dirty="0" smtClean="0">
                  <a:solidFill>
                    <a:schemeClr val="bg1">
                      <a:lumMod val="50000"/>
                    </a:schemeClr>
                  </a:solidFill>
                </a:rPr>
                <a:t> за 2017 год*</a:t>
              </a:r>
              <a:endParaRPr lang="ru-RU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5187"/>
          <a:stretch/>
        </p:blipFill>
        <p:spPr>
          <a:xfrm>
            <a:off x="16091" y="0"/>
            <a:ext cx="4510844" cy="5143500"/>
          </a:xfrm>
          <a:prstGeom prst="rect">
            <a:avLst/>
          </a:prstGeom>
        </p:spPr>
      </p:pic>
      <p:cxnSp>
        <p:nvCxnSpPr>
          <p:cNvPr id="14" name="Прямая соединительная линия 3"/>
          <p:cNvCxnSpPr/>
          <p:nvPr/>
        </p:nvCxnSpPr>
        <p:spPr>
          <a:xfrm>
            <a:off x="4526935" y="0"/>
            <a:ext cx="0" cy="51435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eme-arsenal.com/memes/ee98932114e869924dc5ee1c686457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8"/>
          <a:stretch/>
        </p:blipFill>
        <p:spPr bwMode="auto">
          <a:xfrm>
            <a:off x="3773" y="-15461"/>
            <a:ext cx="4568227" cy="51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40053" y="1124983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>Сначала всё обследуем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Потом всё запроектируем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Потом всё внедрим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351731"/>
            <a:ext cx="4317464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/>
              <a:t>«Будем работать </a:t>
            </a:r>
            <a:r>
              <a:rPr lang="ru-RU" sz="2400" b="1" dirty="0" smtClean="0"/>
              <a:t>комплексно</a:t>
            </a:r>
            <a:r>
              <a:rPr lang="ru-RU" sz="2400" b="1" dirty="0"/>
              <a:t>»</a:t>
            </a: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328353" y="4603266"/>
            <a:ext cx="7830000" cy="29323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50" dirty="0">
                <a:latin typeface="Kaspersky Regular" panose="020B0303050101040103" pitchFamily="34" charset="0"/>
              </a:rPr>
              <a:t>Kaspersky</a:t>
            </a:r>
            <a:endParaRPr lang="ru-RU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5364088" y="3172591"/>
            <a:ext cx="27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≈3 года работ по защите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 rot="5400000">
            <a:off x="6678234" y="1095210"/>
            <a:ext cx="180020" cy="3744418"/>
          </a:xfrm>
          <a:prstGeom prst="rightBrac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473608" y="3993098"/>
            <a:ext cx="792088" cy="432048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265696" y="3993098"/>
            <a:ext cx="1260140" cy="43204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524328" y="3993098"/>
            <a:ext cx="397552" cy="432048"/>
          </a:xfrm>
          <a:prstGeom prst="rect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7507834" y="4429325"/>
            <a:ext cx="216024" cy="3805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07834" y="4809855"/>
            <a:ext cx="144166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72798" y="4286635"/>
            <a:ext cx="106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Поставка и</a:t>
            </a:r>
          </a:p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внедрение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57202" y="3534418"/>
            <a:ext cx="1663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Проектирование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8906" y="4445198"/>
            <a:ext cx="166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Обследование и категорирование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1" name="Straight Connector 20"/>
          <p:cNvCxnSpPr>
            <a:stCxn id="8" idx="2"/>
          </p:cNvCxnSpPr>
          <p:nvPr/>
        </p:nvCxnSpPr>
        <p:spPr>
          <a:xfrm>
            <a:off x="5869652" y="4425146"/>
            <a:ext cx="680476" cy="53547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709902" y="4960624"/>
            <a:ext cx="1842318" cy="163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0" idx="0"/>
          </p:cNvCxnSpPr>
          <p:nvPr/>
        </p:nvCxnSpPr>
        <p:spPr>
          <a:xfrm flipH="1">
            <a:off x="6895766" y="3794538"/>
            <a:ext cx="81009" cy="1985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544108" y="3799786"/>
            <a:ext cx="144166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0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8" grpId="0" animBg="1"/>
      <p:bldP spid="10" grpId="0" animBg="1"/>
      <p:bldP spid="11" grpId="0" animBg="1"/>
      <p:bldP spid="17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684" y="946298"/>
            <a:ext cx="5880029" cy="41972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516" y="237842"/>
            <a:ext cx="76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Модель зрелости процессов в соответствии с требованиями IS0/IEC 21827 </a:t>
            </a:r>
            <a:endParaRPr lang="ru-RU" b="1" dirty="0" smtClean="0"/>
          </a:p>
          <a:p>
            <a:r>
              <a:rPr lang="ru-RU" sz="1400" dirty="0" smtClean="0"/>
              <a:t>«</a:t>
            </a:r>
            <a:r>
              <a:rPr lang="ru-RU" sz="1400" dirty="0"/>
              <a:t>Инжиниринг безопасности систем — модель зрелости возможностей»</a:t>
            </a:r>
          </a:p>
        </p:txBody>
      </p:sp>
      <p:sp>
        <p:nvSpPr>
          <p:cNvPr id="4" name="Footer Placeholder 2"/>
          <p:cNvSpPr txBox="1">
            <a:spLocks/>
          </p:cNvSpPr>
          <p:nvPr/>
        </p:nvSpPr>
        <p:spPr>
          <a:xfrm>
            <a:off x="328353" y="4603266"/>
            <a:ext cx="7830000" cy="29323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50" dirty="0">
                <a:latin typeface="Kaspersky Regular" panose="020B0303050101040103" pitchFamily="34" charset="0"/>
              </a:rPr>
              <a:t>Kaspersky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5124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4651158" y="735355"/>
            <a:ext cx="4330260" cy="4382608"/>
          </a:xfrm>
          <a:prstGeom prst="ellipse">
            <a:avLst/>
          </a:prstGeom>
          <a:solidFill>
            <a:srgbClr val="5B9BD5">
              <a:alpha val="0"/>
            </a:srgbClr>
          </a:solidFill>
          <a:ln>
            <a:solidFill>
              <a:srgbClr val="00A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avatars.mds.yandex.net/get-zen_doc/1596193/pub_5e1cc09206cc4600afee9824_5e1cc4228d5b5f00b19c9060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2" y="2711989"/>
            <a:ext cx="2825044" cy="176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2"/>
          <p:cNvSpPr txBox="1">
            <a:spLocks/>
          </p:cNvSpPr>
          <p:nvPr/>
        </p:nvSpPr>
        <p:spPr>
          <a:xfrm>
            <a:off x="328353" y="4603266"/>
            <a:ext cx="7830000" cy="29323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50" dirty="0">
                <a:latin typeface="Kaspersky Regular" panose="020B0303050101040103" pitchFamily="34" charset="0"/>
              </a:rPr>
              <a:t>Kaspersky</a:t>
            </a:r>
            <a:endParaRPr lang="ru-RU" sz="1050" dirty="0"/>
          </a:p>
        </p:txBody>
      </p:sp>
      <p:pic>
        <p:nvPicPr>
          <p:cNvPr id="14" name="Picture 2" descr="Image result for ISO I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5" y="1112752"/>
            <a:ext cx="1266989" cy="6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IT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62" y="1862430"/>
            <a:ext cx="463316" cy="5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NI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80" y="1242469"/>
            <a:ext cx="778615" cy="34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Image result for I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74" y="1896082"/>
            <a:ext cx="935931" cy="43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82" y="1020236"/>
            <a:ext cx="823031" cy="1066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0993" y="2087128"/>
            <a:ext cx="60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239</a:t>
            </a:r>
            <a:endParaRPr lang="ru-RU" dirty="0"/>
          </a:p>
        </p:txBody>
      </p:sp>
      <p:sp>
        <p:nvSpPr>
          <p:cNvPr id="8" name="Right Brace 7"/>
          <p:cNvSpPr/>
          <p:nvPr/>
        </p:nvSpPr>
        <p:spPr>
          <a:xfrm>
            <a:off x="3351321" y="1020236"/>
            <a:ext cx="1008112" cy="3583030"/>
          </a:xfrm>
          <a:prstGeom prst="rightBrace">
            <a:avLst/>
          </a:prstGeom>
          <a:ln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Cube 17"/>
          <p:cNvSpPr/>
          <p:nvPr/>
        </p:nvSpPr>
        <p:spPr>
          <a:xfrm>
            <a:off x="5257137" y="3295991"/>
            <a:ext cx="1260140" cy="1177604"/>
          </a:xfrm>
          <a:prstGeom prst="cube">
            <a:avLst/>
          </a:prstGeom>
          <a:solidFill>
            <a:srgbClr val="00A88E"/>
          </a:solidFill>
          <a:ln>
            <a:solidFill>
              <a:srgbClr val="009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</a:t>
            </a:r>
            <a:endParaRPr lang="ru-RU" dirty="0"/>
          </a:p>
        </p:txBody>
      </p:sp>
      <p:sp>
        <p:nvSpPr>
          <p:cNvPr id="22" name="Cube 21"/>
          <p:cNvSpPr/>
          <p:nvPr/>
        </p:nvSpPr>
        <p:spPr>
          <a:xfrm>
            <a:off x="6265518" y="3304100"/>
            <a:ext cx="1260140" cy="117760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МЭ</a:t>
            </a:r>
            <a:endParaRPr lang="ru-RU" dirty="0"/>
          </a:p>
        </p:txBody>
      </p:sp>
      <p:sp>
        <p:nvSpPr>
          <p:cNvPr id="21" name="Cube 20"/>
          <p:cNvSpPr/>
          <p:nvPr/>
        </p:nvSpPr>
        <p:spPr>
          <a:xfrm>
            <a:off x="7286933" y="3293065"/>
            <a:ext cx="1260140" cy="1196747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Reserv</a:t>
            </a:r>
            <a:endParaRPr lang="ru-RU" dirty="0"/>
          </a:p>
        </p:txBody>
      </p:sp>
      <p:sp>
        <p:nvSpPr>
          <p:cNvPr id="24" name="Cube 23"/>
          <p:cNvSpPr/>
          <p:nvPr/>
        </p:nvSpPr>
        <p:spPr>
          <a:xfrm>
            <a:off x="5659787" y="2337857"/>
            <a:ext cx="1260140" cy="1177604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Орг. меры</a:t>
            </a:r>
            <a:endParaRPr lang="ru-RU" dirty="0"/>
          </a:p>
        </p:txBody>
      </p:sp>
      <p:sp>
        <p:nvSpPr>
          <p:cNvPr id="23" name="Cube 22"/>
          <p:cNvSpPr/>
          <p:nvPr/>
        </p:nvSpPr>
        <p:spPr>
          <a:xfrm>
            <a:off x="6692507" y="2330250"/>
            <a:ext cx="1260140" cy="1177604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Штат. ПО</a:t>
            </a:r>
            <a:endParaRPr lang="ru-RU" dirty="0"/>
          </a:p>
        </p:txBody>
      </p:sp>
      <p:sp>
        <p:nvSpPr>
          <p:cNvPr id="25" name="Cube 24"/>
          <p:cNvSpPr/>
          <p:nvPr/>
        </p:nvSpPr>
        <p:spPr>
          <a:xfrm>
            <a:off x="6146564" y="1407389"/>
            <a:ext cx="1260140" cy="1177604"/>
          </a:xfrm>
          <a:prstGeom prst="cube">
            <a:avLst/>
          </a:prstGeom>
          <a:solidFill>
            <a:srgbClr val="00A88E"/>
          </a:solidFill>
          <a:ln>
            <a:solidFill>
              <a:srgbClr val="009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715436" y="899678"/>
            <a:ext cx="215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A88E"/>
                </a:solidFill>
              </a:rPr>
              <a:t>ИБ АСУ ТП</a:t>
            </a:r>
            <a:endParaRPr lang="ru-RU" b="1" dirty="0">
              <a:solidFill>
                <a:srgbClr val="00A88E"/>
              </a:solidFill>
            </a:endParaRPr>
          </a:p>
        </p:txBody>
      </p:sp>
      <p:sp>
        <p:nvSpPr>
          <p:cNvPr id="26" name="Прямоугольник 2"/>
          <p:cNvSpPr/>
          <p:nvPr/>
        </p:nvSpPr>
        <p:spPr>
          <a:xfrm>
            <a:off x="215516" y="237842"/>
            <a:ext cx="76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Всё гениальное </a:t>
            </a:r>
            <a:r>
              <a:rPr lang="ru-RU" b="1" dirty="0" smtClean="0"/>
              <a:t>просто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884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783">
              <a:defRPr/>
            </a:pPr>
            <a:fld id="{521D1E3F-96BE-4EC6-B772-60D92C1E53EA}" type="slidenum">
              <a:rPr lang="en-US" sz="825" b="1">
                <a:solidFill>
                  <a:srgbClr val="FFFFFF"/>
                </a:solidFill>
                <a:latin typeface="Arial"/>
              </a:rPr>
              <a:pPr defTabSz="685783">
                <a:defRPr/>
              </a:pPr>
              <a:t>7</a:t>
            </a:fld>
            <a:endParaRPr lang="en-US" sz="825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436" y="508441"/>
            <a:ext cx="4926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D1D1B"/>
                </a:solidFill>
              </a:rPr>
              <a:t>(согласно 239 приказу ФСТЭК, 3 категория)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45235" y="257025"/>
            <a:ext cx="7892502" cy="373856"/>
          </a:xfrm>
        </p:spPr>
        <p:txBody>
          <a:bodyPr vert="horz" lIns="0" tIns="0" rIns="0" bIns="0" rtlCol="0" anchor="ctr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ru-RU" sz="2100" b="1" dirty="0">
                <a:latin typeface="Kaspersky Meduim" panose="020B0604020202020204" charset="0"/>
              </a:rPr>
              <a:t>Минимальные меры ИБ</a:t>
            </a:r>
            <a:endParaRPr lang="en-US" sz="2100" b="1" dirty="0">
              <a:latin typeface="Kaspersky Meduim" panose="020B060402020202020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3626199" y="1129189"/>
          <a:ext cx="4339829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1752" y="1578328"/>
            <a:ext cx="296391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1D1D1B"/>
                </a:solidFill>
              </a:rPr>
              <a:t>Kaspersky Security Center</a:t>
            </a:r>
            <a:endParaRPr lang="ru-RU" sz="1200" dirty="0">
              <a:solidFill>
                <a:srgbClr val="1D1D1B"/>
              </a:solidFill>
            </a:endParaRPr>
          </a:p>
          <a:p>
            <a:pPr algn="r"/>
            <a:endParaRPr lang="ru-RU" sz="900" dirty="0">
              <a:solidFill>
                <a:srgbClr val="1D1D1B"/>
              </a:solidFill>
            </a:endParaRPr>
          </a:p>
          <a:p>
            <a:pPr algn="r"/>
            <a:r>
              <a:rPr lang="en-US" sz="1200" dirty="0">
                <a:solidFill>
                  <a:srgbClr val="1D1D1B"/>
                </a:solidFill>
              </a:rPr>
              <a:t>KICS For Networks </a:t>
            </a:r>
            <a:endParaRPr lang="ru-RU" sz="1200" dirty="0">
              <a:solidFill>
                <a:srgbClr val="1D1D1B"/>
              </a:solidFill>
            </a:endParaRPr>
          </a:p>
          <a:p>
            <a:pPr algn="r"/>
            <a:endParaRPr lang="ru-RU" sz="900" dirty="0">
              <a:solidFill>
                <a:srgbClr val="1D1D1B"/>
              </a:solidFill>
            </a:endParaRPr>
          </a:p>
          <a:p>
            <a:pPr algn="r"/>
            <a:r>
              <a:rPr lang="en-US" sz="1200" dirty="0">
                <a:solidFill>
                  <a:srgbClr val="1D1D1B"/>
                </a:solidFill>
              </a:rPr>
              <a:t>KICS for Nodes </a:t>
            </a:r>
            <a:endParaRPr lang="ru-RU" sz="1200" dirty="0">
              <a:solidFill>
                <a:srgbClr val="1D1D1B"/>
              </a:solidFill>
            </a:endParaRPr>
          </a:p>
          <a:p>
            <a:pPr algn="r"/>
            <a:endParaRPr lang="ru-RU" sz="900" dirty="0">
              <a:solidFill>
                <a:srgbClr val="1D1D1B"/>
              </a:solidFill>
            </a:endParaRPr>
          </a:p>
          <a:p>
            <a:pPr algn="r"/>
            <a:r>
              <a:rPr lang="ru-RU" sz="1200" dirty="0">
                <a:solidFill>
                  <a:srgbClr val="1D1D1B"/>
                </a:solidFill>
              </a:rPr>
              <a:t>Межсетевые экраны </a:t>
            </a:r>
          </a:p>
          <a:p>
            <a:pPr algn="r"/>
            <a:endParaRPr lang="ru-RU" sz="900" dirty="0">
              <a:solidFill>
                <a:srgbClr val="1D1D1B"/>
              </a:solidFill>
            </a:endParaRPr>
          </a:p>
          <a:p>
            <a:pPr algn="r"/>
            <a:r>
              <a:rPr lang="ru-RU" sz="1200" dirty="0" err="1">
                <a:solidFill>
                  <a:srgbClr val="1D1D1B"/>
                </a:solidFill>
              </a:rPr>
              <a:t>Орг</a:t>
            </a:r>
            <a:r>
              <a:rPr lang="ru-RU" sz="1200" dirty="0">
                <a:solidFill>
                  <a:srgbClr val="1D1D1B"/>
                </a:solidFill>
              </a:rPr>
              <a:t> Меры, встроенные функции ОС и прикладного ПО, резервирование </a:t>
            </a:r>
          </a:p>
          <a:p>
            <a:pPr algn="r"/>
            <a:endParaRPr lang="ru-RU" sz="900" dirty="0">
              <a:solidFill>
                <a:srgbClr val="1D1D1B"/>
              </a:solidFill>
            </a:endParaRPr>
          </a:p>
          <a:p>
            <a:pPr algn="r"/>
            <a:r>
              <a:rPr lang="ru-RU" sz="1200" dirty="0">
                <a:solidFill>
                  <a:srgbClr val="1D1D1B"/>
                </a:solidFill>
              </a:rPr>
              <a:t>Узконаправленные решения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8335" y="4129564"/>
            <a:ext cx="22702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z="1350" dirty="0">
                <a:solidFill>
                  <a:srgbClr val="1D1D1B">
                    <a:lumMod val="50000"/>
                    <a:lumOff val="50000"/>
                  </a:srgbClr>
                </a:solidFill>
              </a:rPr>
              <a:t>107 обязательных мер </a:t>
            </a:r>
          </a:p>
        </p:txBody>
      </p:sp>
      <p:sp>
        <p:nvSpPr>
          <p:cNvPr id="10" name="Footer Placeholder 2"/>
          <p:cNvSpPr txBox="1">
            <a:spLocks/>
          </p:cNvSpPr>
          <p:nvPr/>
        </p:nvSpPr>
        <p:spPr>
          <a:xfrm>
            <a:off x="328353" y="4603266"/>
            <a:ext cx="7830000" cy="29323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50" dirty="0">
                <a:solidFill>
                  <a:srgbClr val="1D1D1B"/>
                </a:solidFill>
                <a:latin typeface="Kaspersky Regular" panose="020B0303050101040103" pitchFamily="34" charset="0"/>
              </a:rPr>
              <a:t>Kaspersky</a:t>
            </a:r>
            <a:endParaRPr lang="ru-RU" sz="1050" dirty="0">
              <a:solidFill>
                <a:srgbClr val="1D1D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2"/>
          <p:cNvSpPr txBox="1">
            <a:spLocks/>
          </p:cNvSpPr>
          <p:nvPr/>
        </p:nvSpPr>
        <p:spPr>
          <a:xfrm>
            <a:off x="328353" y="4603266"/>
            <a:ext cx="7830000" cy="29323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50" dirty="0">
                <a:latin typeface="Kaspersky Regular" panose="020B0303050101040103" pitchFamily="34" charset="0"/>
              </a:rPr>
              <a:t>Kaspersky</a:t>
            </a:r>
            <a:endParaRPr lang="ru-RU" sz="1050" dirty="0"/>
          </a:p>
        </p:txBody>
      </p:sp>
      <p:sp>
        <p:nvSpPr>
          <p:cNvPr id="63" name="Text Placeholder 1"/>
          <p:cNvSpPr txBox="1">
            <a:spLocks/>
          </p:cNvSpPr>
          <p:nvPr/>
        </p:nvSpPr>
        <p:spPr>
          <a:xfrm>
            <a:off x="328353" y="52331"/>
            <a:ext cx="7830000" cy="76174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100" dirty="0" smtClean="0"/>
              <a:t>Актуальные сценарии применения</a:t>
            </a:r>
            <a:endParaRPr lang="en-US" sz="2100" dirty="0"/>
          </a:p>
        </p:txBody>
      </p:sp>
      <p:sp>
        <p:nvSpPr>
          <p:cNvPr id="168" name="Rectangle 167"/>
          <p:cNvSpPr/>
          <p:nvPr/>
        </p:nvSpPr>
        <p:spPr>
          <a:xfrm>
            <a:off x="5112060" y="2611562"/>
            <a:ext cx="3591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Контроль </a:t>
            </a:r>
            <a:r>
              <a:rPr lang="ru-RU" dirty="0" smtClean="0"/>
              <a:t>сетевых активностей:</a:t>
            </a:r>
            <a:endParaRPr lang="ru-RU" dirty="0"/>
          </a:p>
        </p:txBody>
      </p:sp>
      <p:sp>
        <p:nvSpPr>
          <p:cNvPr id="169" name="Прямоугольник 5"/>
          <p:cNvSpPr/>
          <p:nvPr/>
        </p:nvSpPr>
        <p:spPr>
          <a:xfrm>
            <a:off x="5256076" y="3171726"/>
            <a:ext cx="4081445" cy="12557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100" dirty="0" smtClean="0">
              <a:latin typeface="Kaspersky Meduim" panose="020B0604020202020204" charset="0"/>
              <a:ea typeface="+mj-ea"/>
              <a:cs typeface="Segoe UI" panose="020B0502040204020203" pitchFamily="34" charset="0"/>
            </a:endParaRPr>
          </a:p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Анализ действий пользователя </a:t>
            </a:r>
            <a:r>
              <a:rPr lang="en-US" sz="11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/>
            </a:r>
            <a:br>
              <a:rPr lang="en-US" sz="11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</a:br>
            <a:r>
              <a:rPr lang="ru-RU" sz="11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(в части промышленных протоколов и команд)</a:t>
            </a:r>
          </a:p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История </a:t>
            </a:r>
            <a:r>
              <a:rPr lang="ru-RU" sz="1100" b="1" dirty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действий в АСУ </a:t>
            </a:r>
            <a:r>
              <a:rPr lang="ru-RU" sz="1100" b="1" dirty="0" smtClean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ТП </a:t>
            </a:r>
            <a:r>
              <a:rPr lang="ru-RU" sz="1100" dirty="0" smtClean="0">
                <a:latin typeface="Kaspersky Meduim" panose="020B0604020202020204" charset="0"/>
                <a:cs typeface="Segoe UI" panose="020B0502040204020203" pitchFamily="34" charset="0"/>
              </a:rPr>
              <a:t>(</a:t>
            </a:r>
            <a:r>
              <a:rPr lang="ru-RU" sz="1100" dirty="0">
                <a:latin typeface="Kaspersky Meduim" panose="020B0604020202020204" charset="0"/>
                <a:cs typeface="Segoe UI" panose="020B0502040204020203" pitchFamily="34" charset="0"/>
              </a:rPr>
              <a:t>для </a:t>
            </a:r>
            <a:r>
              <a:rPr lang="ru-RU" sz="1100" dirty="0">
                <a:latin typeface="Kaspersky Meduim" panose="020B0604020202020204" charset="0"/>
                <a:cs typeface="Segoe UI" panose="020B0502040204020203" pitchFamily="34" charset="0"/>
              </a:rPr>
              <a:t>разбора </a:t>
            </a:r>
            <a:r>
              <a:rPr lang="ru-RU" sz="1100" dirty="0">
                <a:latin typeface="Kaspersky Meduim" panose="020B0604020202020204" charset="0"/>
                <a:cs typeface="Segoe UI" panose="020B0502040204020203" pitchFamily="34" charset="0"/>
              </a:rPr>
              <a:t>инцидентов)</a:t>
            </a:r>
          </a:p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Дополнительная </a:t>
            </a:r>
            <a:r>
              <a:rPr lang="ru-RU" sz="1100" b="1" dirty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защита подключений </a:t>
            </a:r>
            <a:r>
              <a:rPr lang="ru-RU" sz="11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(</a:t>
            </a:r>
            <a:r>
              <a:rPr lang="ru-RU" sz="11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анализ команд доверенного пользователя через промышленный </a:t>
            </a:r>
            <a:r>
              <a:rPr lang="en-US" sz="11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IDS</a:t>
            </a:r>
            <a:r>
              <a:rPr lang="ru-RU" sz="1100" dirty="0" smtClean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)</a:t>
            </a:r>
          </a:p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Выявление </a:t>
            </a:r>
            <a:r>
              <a:rPr lang="ru-RU" sz="1100" b="1" dirty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«не согласованных» подключений</a:t>
            </a:r>
          </a:p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100" dirty="0">
              <a:latin typeface="Kaspersky Meduim" panose="020B060402020202020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004048" y="88158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Активная </a:t>
            </a:r>
            <a:r>
              <a:rPr lang="ru-RU" dirty="0"/>
              <a:t>защита (на узлах):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49520"/>
            <a:ext cx="4752528" cy="3002121"/>
          </a:xfrm>
          <a:prstGeom prst="rect">
            <a:avLst/>
          </a:prstGeom>
        </p:spPr>
      </p:pic>
      <p:sp>
        <p:nvSpPr>
          <p:cNvPr id="80" name="Прямоугольник 5"/>
          <p:cNvSpPr/>
          <p:nvPr/>
        </p:nvSpPr>
        <p:spPr>
          <a:xfrm>
            <a:off x="5256076" y="1238025"/>
            <a:ext cx="4081445" cy="12557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100" dirty="0" smtClean="0">
              <a:latin typeface="Kaspersky Meduim" panose="020B0604020202020204" charset="0"/>
              <a:ea typeface="+mj-ea"/>
              <a:cs typeface="Segoe UI" panose="020B0502040204020203" pitchFamily="34" charset="0"/>
            </a:endParaRPr>
          </a:p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Контроль подключаемых устройств </a:t>
            </a:r>
          </a:p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Защита от шифровальщиков</a:t>
            </a:r>
            <a:endParaRPr lang="ru-RU" sz="1100" dirty="0">
              <a:latin typeface="Kaspersky Meduim" panose="020B060402020202020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Контроль запускаемых приложений</a:t>
            </a:r>
            <a:endParaRPr lang="ru-RU" sz="1100" b="1" dirty="0">
              <a:solidFill>
                <a:srgbClr val="00A88E"/>
              </a:solidFill>
              <a:latin typeface="Kaspersky Meduim" panose="020B060402020202020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Wi-Fi </a:t>
            </a:r>
            <a:r>
              <a:rPr lang="ru-RU" sz="1100" b="1" dirty="0">
                <a:solidFill>
                  <a:srgbClr val="00A88E"/>
                </a:solidFill>
                <a:latin typeface="Kaspersky Meduim" panose="020B0604020202020204" charset="0"/>
                <a:cs typeface="Segoe UI" panose="020B0502040204020203" pitchFamily="34" charset="0"/>
              </a:rPr>
              <a:t>контроль</a:t>
            </a:r>
            <a:endParaRPr lang="en-US" sz="1100" b="1" dirty="0">
              <a:solidFill>
                <a:srgbClr val="00A88E"/>
              </a:solidFill>
              <a:latin typeface="Kaspersky Meduim" panose="020B060402020202020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ooter Placeholder 2"/>
          <p:cNvSpPr txBox="1">
            <a:spLocks/>
          </p:cNvSpPr>
          <p:nvPr/>
        </p:nvSpPr>
        <p:spPr>
          <a:xfrm>
            <a:off x="328353" y="4603266"/>
            <a:ext cx="7830000" cy="29323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050" dirty="0">
                <a:latin typeface="Kaspersky Regular" panose="020B0303050101040103" pitchFamily="34" charset="0"/>
              </a:rPr>
              <a:t>Kaspersky</a:t>
            </a:r>
            <a:endParaRPr lang="ru-RU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36" y="807554"/>
            <a:ext cx="4821550" cy="2730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9930" y="391677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00FF"/>
                </a:solidFill>
              </a:rPr>
              <a:t>https://ics.kaspersky.ru/resources/#stories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148" y="807554"/>
            <a:ext cx="2696743" cy="178306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153" y="2876509"/>
            <a:ext cx="2588731" cy="17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Honeywell Internal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Template_v5">
  <a:themeElements>
    <a:clrScheme name="Другая 12">
      <a:dk1>
        <a:srgbClr val="1D1D1B"/>
      </a:dk1>
      <a:lt1>
        <a:srgbClr val="FFFFFF"/>
      </a:lt1>
      <a:dk2>
        <a:srgbClr val="A4A4A4"/>
      </a:dk2>
      <a:lt2>
        <a:srgbClr val="FFFFFF"/>
      </a:lt2>
      <a:accent1>
        <a:srgbClr val="00A88E"/>
      </a:accent1>
      <a:accent2>
        <a:srgbClr val="006D5D"/>
      </a:accent2>
      <a:accent3>
        <a:srgbClr val="EFEDEE"/>
      </a:accent3>
      <a:accent4>
        <a:srgbClr val="E5E5E5"/>
      </a:accent4>
      <a:accent5>
        <a:srgbClr val="CCCCCC"/>
      </a:accent5>
      <a:accent6>
        <a:srgbClr val="ED2939"/>
      </a:accent6>
      <a:hlink>
        <a:srgbClr val="0000FF"/>
      </a:hlink>
      <a:folHlink>
        <a:srgbClr val="800080"/>
      </a:folHlink>
    </a:clrScheme>
    <a:fontScheme name="Другая 20">
      <a:majorFont>
        <a:latin typeface="Kaspersky Sans"/>
        <a:ea typeface=""/>
        <a:cs typeface=""/>
      </a:majorFont>
      <a:minorFont>
        <a:latin typeface="Kaspersky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</a:spPr>
      <a:bodyPr rtlCol="0" anchor="ctr"/>
      <a:lstStyle>
        <a:defPPr algn="ctr" defTabSz="914378">
          <a:defRPr dirty="0">
            <a:ln>
              <a:solidFill>
                <a:sysClr val="windowText" lastClr="000000"/>
              </a:solidFill>
            </a:ln>
            <a:solidFill>
              <a:srgbClr val="FFFFFF"/>
            </a:solidFill>
            <a:latin typeface="Kaspersky Sans" panose="020B0503050101040103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8_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Template_v5</Template>
  <TotalTime>25461</TotalTime>
  <Words>230</Words>
  <Application>Microsoft Office PowerPoint</Application>
  <PresentationFormat>On-screen Show (16:9)</PresentationFormat>
  <Paragraphs>91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Calibri</vt:lpstr>
      <vt:lpstr>Kaspersky Sans</vt:lpstr>
      <vt:lpstr>Kaspersky Meduim</vt:lpstr>
      <vt:lpstr>Segoe UI Semibold</vt:lpstr>
      <vt:lpstr>Arial</vt:lpstr>
      <vt:lpstr>Segoe UI</vt:lpstr>
      <vt:lpstr>Calibri Light</vt:lpstr>
      <vt:lpstr>Kaspersky Sans Beta</vt:lpstr>
      <vt:lpstr>Kaspersky Sans Beta Light</vt:lpstr>
      <vt:lpstr>Kaspersky Regular</vt:lpstr>
      <vt:lpstr>1_Template_v5</vt:lpstr>
      <vt:lpstr>3_kaspersky</vt:lpstr>
      <vt:lpstr>kaspersky</vt:lpstr>
      <vt:lpstr>1_kaspersky</vt:lpstr>
      <vt:lpstr>2_kaspersky</vt:lpstr>
      <vt:lpstr>4_kaspersky</vt:lpstr>
      <vt:lpstr>5_kaspersky</vt:lpstr>
      <vt:lpstr>6_kaspersky</vt:lpstr>
      <vt:lpstr>7_kaspersky</vt:lpstr>
      <vt:lpstr>8_kaspersky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Минимальные меры ИБ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How-to Deck</dc:title>
  <dc:creator>Пользователь Windows</dc:creator>
  <cp:lastModifiedBy>Alexey Petukhov</cp:lastModifiedBy>
  <cp:revision>994</cp:revision>
  <cp:lastPrinted>2019-10-23T13:51:01Z</cp:lastPrinted>
  <dcterms:created xsi:type="dcterms:W3CDTF">2019-07-20T12:41:36Z</dcterms:created>
  <dcterms:modified xsi:type="dcterms:W3CDTF">2020-05-26T12:16:01Z</dcterms:modified>
</cp:coreProperties>
</file>