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7" r:id="rId4"/>
    <p:sldId id="274" r:id="rId5"/>
    <p:sldId id="262" r:id="rId6"/>
    <p:sldId id="289" r:id="rId7"/>
    <p:sldId id="290" r:id="rId8"/>
    <p:sldId id="271" r:id="rId9"/>
    <p:sldId id="261" r:id="rId10"/>
    <p:sldId id="267" r:id="rId11"/>
    <p:sldId id="266" r:id="rId12"/>
    <p:sldId id="291" r:id="rId13"/>
    <p:sldId id="292" r:id="rId14"/>
    <p:sldId id="293" r:id="rId15"/>
    <p:sldId id="294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581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pos="4286" userDrawn="1">
          <p15:clr>
            <a:srgbClr val="A4A3A4"/>
          </p15:clr>
        </p15:guide>
        <p15:guide id="7" pos="3220" userDrawn="1">
          <p15:clr>
            <a:srgbClr val="A4A3A4"/>
          </p15:clr>
        </p15:guide>
        <p15:guide id="8" pos="254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5400" autoAdjust="0"/>
  </p:normalViewPr>
  <p:slideViewPr>
    <p:cSldViewPr snapToGrid="0"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  <p:guide pos="4581"/>
        <p:guide orient="horz" pos="3634"/>
        <p:guide orient="horz" pos="1253"/>
        <p:guide pos="4286"/>
        <p:guide pos="3220"/>
        <p:guide pos="2540"/>
        <p:guide orient="horz" pos="3838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0B0A-4C78-4766-9E32-B3426F145C6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0113C-66A3-442A-B330-C4FB6C1F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8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Делается это специально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13C-66A3-442A-B330-C4FB6C1FC1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Делается это специально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13C-66A3-442A-B330-C4FB6C1FC1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5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B1B3-C0AD-4AE8-AF69-932D980ABD45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E4B-9D4C-4EDC-8758-D01F3F37E6BE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891C-0749-47F4-9633-F03701C99213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D0E-9741-4340-94E3-A5F85D42EC7D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FAE-03F7-4D0F-8A77-0A806D438F35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85BB-AFC9-46C4-BD9F-A7311B5BB3B8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F1A0-7CF8-4736-B7A3-7950D35C9CEE}" type="datetime1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57A7-A456-44FC-A9F9-4667EB3AD444}" type="datetime1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6EBD-75ED-4A1E-8DEC-E827C58A3DFA}" type="datetime1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E2BC-C40E-443B-9998-D5882284FD14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1B09-76D9-42DC-A041-BEAC17885FA0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D2CE-6ACA-4EB7-B2B6-8C3CD70DFA48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" y="0"/>
            <a:ext cx="9144000" cy="2571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6965" y="565268"/>
            <a:ext cx="7920880" cy="558615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891" y="3617480"/>
            <a:ext cx="7396018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Складывая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пазл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безопасности </a:t>
            </a:r>
            <a:b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"на </a:t>
            </a:r>
            <a:r>
              <a:rPr lang="ru-RU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удалёнке</a:t>
            </a:r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4595" y="2571750"/>
            <a:ext cx="9144000" cy="3326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info@it-bastion.com                                www.it-bastion.com                                     8(499)322-36-67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37" y="565268"/>
            <a:ext cx="2232248" cy="245633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7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Доступ есть!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4616"/>
            <a:ext cx="36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C8602996-7C68-4AEE-8703-2D137EABCBF1}"/>
              </a:ext>
            </a:extLst>
          </p:cNvPr>
          <p:cNvGrpSpPr/>
          <p:nvPr/>
        </p:nvGrpSpPr>
        <p:grpSpPr>
          <a:xfrm>
            <a:off x="820929" y="1760020"/>
            <a:ext cx="7481455" cy="4782000"/>
            <a:chOff x="0" y="0"/>
            <a:chExt cx="7510202" cy="4821035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07D6FB24-D37F-47CD-99BD-6B707C0CDA90}"/>
                </a:ext>
              </a:extLst>
            </p:cNvPr>
            <p:cNvGrpSpPr/>
            <p:nvPr/>
          </p:nvGrpSpPr>
          <p:grpSpPr>
            <a:xfrm>
              <a:off x="15537" y="325440"/>
              <a:ext cx="1790700" cy="1227455"/>
              <a:chOff x="-19099" y="117622"/>
              <a:chExt cx="1790700" cy="1227455"/>
            </a:xfrm>
          </p:grpSpPr>
          <p:sp>
            <p:nvSpPr>
              <p:cNvPr id="189" name="Прямоугольник: скругленные углы 64">
                <a:extLst>
                  <a:ext uri="{FF2B5EF4-FFF2-40B4-BE49-F238E27FC236}">
                    <a16:creationId xmlns:a16="http://schemas.microsoft.com/office/drawing/2014/main" id="{9B7AC12C-CB7E-4540-B746-887F625F4FDB}"/>
                  </a:ext>
                </a:extLst>
              </p:cNvPr>
              <p:cNvSpPr/>
              <p:nvPr/>
            </p:nvSpPr>
            <p:spPr>
              <a:xfrm>
                <a:off x="-19099" y="117622"/>
                <a:ext cx="1790700" cy="1227455"/>
              </a:xfrm>
              <a:prstGeom prst="roundRect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Внешние специалисты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0" name="Группа 189">
                <a:extLst>
                  <a:ext uri="{FF2B5EF4-FFF2-40B4-BE49-F238E27FC236}">
                    <a16:creationId xmlns:a16="http://schemas.microsoft.com/office/drawing/2014/main" id="{E1E57805-6D25-4EAA-8489-A42744963869}"/>
                  </a:ext>
                </a:extLst>
              </p:cNvPr>
              <p:cNvGrpSpPr/>
              <p:nvPr/>
            </p:nvGrpSpPr>
            <p:grpSpPr>
              <a:xfrm>
                <a:off x="320040" y="186416"/>
                <a:ext cx="1175385" cy="838200"/>
                <a:chOff x="0" y="155936"/>
                <a:chExt cx="1175385" cy="838200"/>
              </a:xfrm>
            </p:grpSpPr>
            <p:pic>
              <p:nvPicPr>
                <p:cNvPr id="191" name="Рисунок 190" descr="Ноутбук">
                  <a:extLst>
                    <a:ext uri="{FF2B5EF4-FFF2-40B4-BE49-F238E27FC236}">
                      <a16:creationId xmlns:a16="http://schemas.microsoft.com/office/drawing/2014/main" id="{1F11BF04-6CE8-4966-8820-745D96B45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55936"/>
                  <a:ext cx="838200" cy="838200"/>
                </a:xfrm>
                <a:prstGeom prst="rect">
                  <a:avLst/>
                </a:prstGeom>
              </p:spPr>
            </p:pic>
            <p:pic>
              <p:nvPicPr>
                <p:cNvPr id="192" name="Рисунок 191" descr="Пользователь">
                  <a:extLst>
                    <a:ext uri="{FF2B5EF4-FFF2-40B4-BE49-F238E27FC236}">
                      <a16:creationId xmlns:a16="http://schemas.microsoft.com/office/drawing/2014/main" id="{DA8D29B7-1CB5-41CD-926C-6E58CE5B9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20" y="254996"/>
                  <a:ext cx="710565" cy="69215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944CDE1F-A3E7-49E7-BA65-9A3628DBF4A5}"/>
                </a:ext>
              </a:extLst>
            </p:cNvPr>
            <p:cNvCxnSpPr/>
            <p:nvPr/>
          </p:nvCxnSpPr>
          <p:spPr>
            <a:xfrm>
              <a:off x="3519054" y="838200"/>
              <a:ext cx="431800" cy="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B8C2FA10-962E-40A6-AD9F-D39470F4469B}"/>
                </a:ext>
              </a:extLst>
            </p:cNvPr>
            <p:cNvGrpSpPr/>
            <p:nvPr/>
          </p:nvGrpSpPr>
          <p:grpSpPr>
            <a:xfrm>
              <a:off x="2389909" y="0"/>
              <a:ext cx="1188720" cy="1306830"/>
              <a:chOff x="0" y="0"/>
              <a:chExt cx="1188720" cy="1306830"/>
            </a:xfrm>
          </p:grpSpPr>
          <p:pic>
            <p:nvPicPr>
              <p:cNvPr id="187" name="Рисунок 186" descr="Облако">
                <a:extLst>
                  <a:ext uri="{FF2B5EF4-FFF2-40B4-BE49-F238E27FC236}">
                    <a16:creationId xmlns:a16="http://schemas.microsoft.com/office/drawing/2014/main" id="{7779917D-6A7B-40AA-AD83-0DAAE72A5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188720" cy="1306830"/>
              </a:xfrm>
              <a:prstGeom prst="rect">
                <a:avLst/>
              </a:prstGeom>
            </p:spPr>
          </p:pic>
          <p:sp>
            <p:nvSpPr>
              <p:cNvPr id="188" name="Надпись 2">
                <a:extLst>
                  <a:ext uri="{FF2B5EF4-FFF2-40B4-BE49-F238E27FC236}">
                    <a16:creationId xmlns:a16="http://schemas.microsoft.com/office/drawing/2014/main" id="{5E98BF95-83DD-4586-897A-AA34182D5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00" y="651934"/>
                <a:ext cx="942109" cy="31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Интернет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D6B5B33F-7805-4D0A-BF3C-843E5309B460}"/>
                </a:ext>
              </a:extLst>
            </p:cNvPr>
            <p:cNvCxnSpPr/>
            <p:nvPr/>
          </p:nvCxnSpPr>
          <p:spPr>
            <a:xfrm>
              <a:off x="1814945" y="845127"/>
              <a:ext cx="655320" cy="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2C61B7E6-14D9-48CC-984F-E376ADFCDA85}"/>
                </a:ext>
              </a:extLst>
            </p:cNvPr>
            <p:cNvGrpSpPr/>
            <p:nvPr/>
          </p:nvGrpSpPr>
          <p:grpSpPr>
            <a:xfrm>
              <a:off x="1683327" y="159327"/>
              <a:ext cx="2469219" cy="550333"/>
              <a:chOff x="0" y="0"/>
              <a:chExt cx="2469219" cy="550333"/>
            </a:xfrm>
          </p:grpSpPr>
          <p:cxnSp>
            <p:nvCxnSpPr>
              <p:cNvPr id="184" name="Прямая со стрелкой 183">
                <a:extLst>
                  <a:ext uri="{FF2B5EF4-FFF2-40B4-BE49-F238E27FC236}">
                    <a16:creationId xmlns:a16="http://schemas.microsoft.com/office/drawing/2014/main" id="{373EE04E-F38A-43B5-AFE3-6A7F899520C9}"/>
                  </a:ext>
                </a:extLst>
              </p:cNvPr>
              <p:cNvCxnSpPr/>
              <p:nvPr/>
            </p:nvCxnSpPr>
            <p:spPr>
              <a:xfrm flipV="1">
                <a:off x="1786467" y="533400"/>
                <a:ext cx="682752" cy="304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ysDot"/>
                <a:miter lim="800000"/>
                <a:tailEnd type="triangle"/>
              </a:ln>
              <a:effectLst/>
            </p:spPr>
          </p:cxnSp>
          <p:cxnSp>
            <p:nvCxnSpPr>
              <p:cNvPr id="185" name="Прямая соединительная линия 184">
                <a:extLst>
                  <a:ext uri="{FF2B5EF4-FFF2-40B4-BE49-F238E27FC236}">
                    <a16:creationId xmlns:a16="http://schemas.microsoft.com/office/drawing/2014/main" id="{37A82D93-432D-4620-A153-827151357677}"/>
                  </a:ext>
                </a:extLst>
              </p:cNvPr>
              <p:cNvCxnSpPr/>
              <p:nvPr/>
            </p:nvCxnSpPr>
            <p:spPr>
              <a:xfrm>
                <a:off x="143934" y="550333"/>
                <a:ext cx="655320" cy="0"/>
              </a:xfrm>
              <a:prstGeom prst="line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ysDot"/>
                <a:miter lim="800000"/>
                <a:tailEnd type="triangle"/>
              </a:ln>
              <a:effectLst/>
            </p:spPr>
          </p:cxnSp>
          <p:sp>
            <p:nvSpPr>
              <p:cNvPr id="186" name="Надпись 2">
                <a:extLst>
                  <a:ext uri="{FF2B5EF4-FFF2-40B4-BE49-F238E27FC236}">
                    <a16:creationId xmlns:a16="http://schemas.microsoft.com/office/drawing/2014/main" id="{1C9352E8-F726-4902-813F-99D99A57A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74420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Times New Roman" panose="02020603050405020304" pitchFamily="18" charset="0"/>
                  </a:rPr>
                  <a:t>IPSec/SSL, VPN</a:t>
                </a: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1BBF2667-0335-4414-BD80-6346AA707D5D}"/>
                </a:ext>
              </a:extLst>
            </p:cNvPr>
            <p:cNvGrpSpPr/>
            <p:nvPr/>
          </p:nvGrpSpPr>
          <p:grpSpPr>
            <a:xfrm>
              <a:off x="0" y="2417618"/>
              <a:ext cx="3183890" cy="1240790"/>
              <a:chOff x="0" y="0"/>
              <a:chExt cx="3183890" cy="1240790"/>
            </a:xfrm>
          </p:grpSpPr>
          <p:grpSp>
            <p:nvGrpSpPr>
              <p:cNvPr id="177" name="Группа 176">
                <a:extLst>
                  <a:ext uri="{FF2B5EF4-FFF2-40B4-BE49-F238E27FC236}">
                    <a16:creationId xmlns:a16="http://schemas.microsoft.com/office/drawing/2014/main" id="{3E4AEF46-F046-4889-A32E-94C57A955357}"/>
                  </a:ext>
                </a:extLst>
              </p:cNvPr>
              <p:cNvGrpSpPr/>
              <p:nvPr/>
            </p:nvGrpSpPr>
            <p:grpSpPr>
              <a:xfrm>
                <a:off x="487680" y="68580"/>
                <a:ext cx="1113155" cy="767715"/>
                <a:chOff x="0" y="0"/>
                <a:chExt cx="1113337" cy="768350"/>
              </a:xfrm>
            </p:grpSpPr>
            <p:pic>
              <p:nvPicPr>
                <p:cNvPr id="182" name="Рисунок 181" descr="Монитор">
                  <a:extLst>
                    <a:ext uri="{FF2B5EF4-FFF2-40B4-BE49-F238E27FC236}">
                      <a16:creationId xmlns:a16="http://schemas.microsoft.com/office/drawing/2014/main" id="{AA63C8DD-7295-4654-BE32-EE3AC886E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10565" cy="692150"/>
                </a:xfrm>
                <a:prstGeom prst="rect">
                  <a:avLst/>
                </a:prstGeom>
              </p:spPr>
            </p:pic>
            <p:pic>
              <p:nvPicPr>
                <p:cNvPr id="183" name="Рисунок 182" descr="Пользователь">
                  <a:extLst>
                    <a:ext uri="{FF2B5EF4-FFF2-40B4-BE49-F238E27FC236}">
                      <a16:creationId xmlns:a16="http://schemas.microsoft.com/office/drawing/2014/main" id="{A4DEC827-E52B-4B06-8EF5-00FB096D40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772" y="76200"/>
                  <a:ext cx="710565" cy="692150"/>
                </a:xfrm>
                <a:prstGeom prst="rect">
                  <a:avLst/>
                </a:prstGeom>
              </p:spPr>
            </p:pic>
          </p:grpSp>
          <p:grpSp>
            <p:nvGrpSpPr>
              <p:cNvPr id="178" name="Группа 177">
                <a:extLst>
                  <a:ext uri="{FF2B5EF4-FFF2-40B4-BE49-F238E27FC236}">
                    <a16:creationId xmlns:a16="http://schemas.microsoft.com/office/drawing/2014/main" id="{8A5A7780-D785-4C36-BCF8-5B1489930A3C}"/>
                  </a:ext>
                </a:extLst>
              </p:cNvPr>
              <p:cNvGrpSpPr/>
              <p:nvPr/>
            </p:nvGrpSpPr>
            <p:grpSpPr>
              <a:xfrm>
                <a:off x="1828800" y="76200"/>
                <a:ext cx="1113154" cy="767715"/>
                <a:chOff x="0" y="0"/>
                <a:chExt cx="1113336" cy="768350"/>
              </a:xfrm>
            </p:grpSpPr>
            <p:pic>
              <p:nvPicPr>
                <p:cNvPr id="180" name="Рисунок 179" descr="Монитор">
                  <a:extLst>
                    <a:ext uri="{FF2B5EF4-FFF2-40B4-BE49-F238E27FC236}">
                      <a16:creationId xmlns:a16="http://schemas.microsoft.com/office/drawing/2014/main" id="{5BD6ED5E-E46E-4983-A0D9-3A2A7E616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10565" cy="692150"/>
                </a:xfrm>
                <a:prstGeom prst="rect">
                  <a:avLst/>
                </a:prstGeom>
              </p:spPr>
            </p:pic>
            <p:pic>
              <p:nvPicPr>
                <p:cNvPr id="181" name="Рисунок 180" descr="Пользователь">
                  <a:extLst>
                    <a:ext uri="{FF2B5EF4-FFF2-40B4-BE49-F238E27FC236}">
                      <a16:creationId xmlns:a16="http://schemas.microsoft.com/office/drawing/2014/main" id="{A6CC747E-8A0B-4CCE-BBF4-E644CB9850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771" y="76200"/>
                  <a:ext cx="710565" cy="692150"/>
                </a:xfrm>
                <a:prstGeom prst="rect">
                  <a:avLst/>
                </a:prstGeom>
              </p:spPr>
            </p:pic>
          </p:grpSp>
          <p:sp>
            <p:nvSpPr>
              <p:cNvPr id="179" name="Прямоугольник: скругленные углы 54">
                <a:extLst>
                  <a:ext uri="{FF2B5EF4-FFF2-40B4-BE49-F238E27FC236}">
                    <a16:creationId xmlns:a16="http://schemas.microsoft.com/office/drawing/2014/main" id="{EACFCEDB-90CC-4A86-97C9-824572018821}"/>
                  </a:ext>
                </a:extLst>
              </p:cNvPr>
              <p:cNvSpPr/>
              <p:nvPr/>
            </p:nvSpPr>
            <p:spPr>
              <a:xfrm>
                <a:off x="0" y="0"/>
                <a:ext cx="3183890" cy="1240790"/>
              </a:xfrm>
              <a:prstGeom prst="roundRect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Внутренние специалисты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FC85A6FE-573D-4C24-B652-69DF84AFDB5A}"/>
                </a:ext>
              </a:extLst>
            </p:cNvPr>
            <p:cNvGrpSpPr/>
            <p:nvPr/>
          </p:nvGrpSpPr>
          <p:grpSpPr>
            <a:xfrm>
              <a:off x="4675909" y="1496291"/>
              <a:ext cx="2133600" cy="967740"/>
              <a:chOff x="0" y="0"/>
              <a:chExt cx="2133600" cy="967740"/>
            </a:xfrm>
          </p:grpSpPr>
          <p:sp>
            <p:nvSpPr>
              <p:cNvPr id="174" name="Надпись 2">
                <a:extLst>
                  <a:ext uri="{FF2B5EF4-FFF2-40B4-BE49-F238E27FC236}">
                    <a16:creationId xmlns:a16="http://schemas.microsoft.com/office/drawing/2014/main" id="{AAD97CD4-600E-4800-9BA4-117027904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04800"/>
                <a:ext cx="2133600" cy="662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Times New Roman" panose="02020603050405020304" pitchFamily="18" charset="0"/>
                  </a:rPr>
                  <a:t>RDP, VNC, SSH, Rlogin</a:t>
                </a: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Times New Roman" panose="02020603050405020304" pitchFamily="18" charset="0"/>
                  </a:rPr>
                  <a:t>Telnet, RS-232</a:t>
                </a: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5" name="Прямая со стрелкой 174">
                <a:extLst>
                  <a:ext uri="{FF2B5EF4-FFF2-40B4-BE49-F238E27FC236}">
                    <a16:creationId xmlns:a16="http://schemas.microsoft.com/office/drawing/2014/main" id="{16EE6C60-B99E-4404-AEDC-07392AABAC37}"/>
                  </a:ext>
                </a:extLst>
              </p:cNvPr>
              <p:cNvCxnSpPr/>
              <p:nvPr/>
            </p:nvCxnSpPr>
            <p:spPr>
              <a:xfrm>
                <a:off x="25400" y="0"/>
                <a:ext cx="0" cy="87884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B050"/>
                </a:solidFill>
                <a:prstDash val="sysDot"/>
                <a:miter lim="800000"/>
                <a:tailEnd type="triangle"/>
              </a:ln>
              <a:effectLst/>
            </p:spPr>
          </p:cxnSp>
          <p:cxnSp>
            <p:nvCxnSpPr>
              <p:cNvPr id="176" name="Прямая со стрелкой 175">
                <a:extLst>
                  <a:ext uri="{FF2B5EF4-FFF2-40B4-BE49-F238E27FC236}">
                    <a16:creationId xmlns:a16="http://schemas.microsoft.com/office/drawing/2014/main" id="{E5A31230-B43A-4C9B-89FC-327D90B16535}"/>
                  </a:ext>
                </a:extLst>
              </p:cNvPr>
              <p:cNvCxnSpPr/>
              <p:nvPr/>
            </p:nvCxnSpPr>
            <p:spPr>
              <a:xfrm>
                <a:off x="2074333" y="0"/>
                <a:ext cx="0" cy="87884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B050"/>
                </a:solidFill>
                <a:prstDash val="sysDot"/>
                <a:miter lim="800000"/>
                <a:tailEnd type="triangle"/>
              </a:ln>
              <a:effectLst/>
            </p:spPr>
          </p:cxnSp>
        </p:grpSp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7F5253B5-B727-4A19-9041-A4C020CD7896}"/>
                </a:ext>
              </a:extLst>
            </p:cNvPr>
            <p:cNvGrpSpPr/>
            <p:nvPr/>
          </p:nvGrpSpPr>
          <p:grpSpPr>
            <a:xfrm>
              <a:off x="4170218" y="2362200"/>
              <a:ext cx="3183890" cy="914400"/>
              <a:chOff x="0" y="0"/>
              <a:chExt cx="3183890" cy="914400"/>
            </a:xfrm>
          </p:grpSpPr>
          <p:sp>
            <p:nvSpPr>
              <p:cNvPr id="169" name="Прямоугольник: скругленные углы 44">
                <a:extLst>
                  <a:ext uri="{FF2B5EF4-FFF2-40B4-BE49-F238E27FC236}">
                    <a16:creationId xmlns:a16="http://schemas.microsoft.com/office/drawing/2014/main" id="{BAF2E980-9982-4C92-B966-86DE291B8077}"/>
                  </a:ext>
                </a:extLst>
              </p:cNvPr>
              <p:cNvSpPr/>
              <p:nvPr/>
            </p:nvSpPr>
            <p:spPr>
              <a:xfrm>
                <a:off x="0" y="20782"/>
                <a:ext cx="3183890" cy="893618"/>
              </a:xfrm>
              <a:prstGeom prst="roundRect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Диспетчерская управления и сбора данных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0" name="Рисунок 169" descr="Компьютер">
                <a:extLst>
                  <a:ext uri="{FF2B5EF4-FFF2-40B4-BE49-F238E27FC236}">
                    <a16:creationId xmlns:a16="http://schemas.microsoft.com/office/drawing/2014/main" id="{49A426BB-1F22-45DE-A356-57FFA17268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66568" t="7581" r="-7121" b="10706"/>
              <a:stretch/>
            </p:blipFill>
            <p:spPr bwMode="auto">
              <a:xfrm>
                <a:off x="1801091" y="0"/>
                <a:ext cx="450215" cy="7042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1" name="Рисунок 170" descr="Компьютер">
                <a:extLst>
                  <a:ext uri="{FF2B5EF4-FFF2-40B4-BE49-F238E27FC236}">
                    <a16:creationId xmlns:a16="http://schemas.microsoft.com/office/drawing/2014/main" id="{B3D6EBCE-B0DB-4906-9C8A-3B4854C35E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66568" t="7581" r="-7121" b="10706"/>
              <a:stretch/>
            </p:blipFill>
            <p:spPr bwMode="auto">
              <a:xfrm>
                <a:off x="1281545" y="0"/>
                <a:ext cx="450215" cy="7042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2" name="Рисунок 171" descr="База данных">
                <a:extLst>
                  <a:ext uri="{FF2B5EF4-FFF2-40B4-BE49-F238E27FC236}">
                    <a16:creationId xmlns:a16="http://schemas.microsoft.com/office/drawing/2014/main" id="{942300F5-7009-40A5-B159-EB1D71599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265218" y="62346"/>
                <a:ext cx="620395" cy="619760"/>
              </a:xfrm>
              <a:prstGeom prst="rect">
                <a:avLst/>
              </a:prstGeom>
            </p:spPr>
          </p:pic>
          <p:pic>
            <p:nvPicPr>
              <p:cNvPr id="173" name="Рисунок 172" descr="Монитор">
                <a:extLst>
                  <a:ext uri="{FF2B5EF4-FFF2-40B4-BE49-F238E27FC236}">
                    <a16:creationId xmlns:a16="http://schemas.microsoft.com/office/drawing/2014/main" id="{EF714CEF-259C-4DC2-A87E-726E3E4B6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284018" y="62346"/>
                <a:ext cx="845185" cy="637540"/>
              </a:xfrm>
              <a:prstGeom prst="rect">
                <a:avLst/>
              </a:prstGeom>
            </p:spPr>
          </p:pic>
        </p:grpSp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3D94BE29-DD32-487C-8275-98170C13831F}"/>
                </a:ext>
              </a:extLst>
            </p:cNvPr>
            <p:cNvGrpSpPr/>
            <p:nvPr/>
          </p:nvGrpSpPr>
          <p:grpSpPr>
            <a:xfrm>
              <a:off x="4371109" y="3179618"/>
              <a:ext cx="2819400" cy="914400"/>
              <a:chOff x="0" y="0"/>
              <a:chExt cx="2819400" cy="914400"/>
            </a:xfrm>
          </p:grpSpPr>
          <p:grpSp>
            <p:nvGrpSpPr>
              <p:cNvPr id="164" name="Группа 163">
                <a:extLst>
                  <a:ext uri="{FF2B5EF4-FFF2-40B4-BE49-F238E27FC236}">
                    <a16:creationId xmlns:a16="http://schemas.microsoft.com/office/drawing/2014/main" id="{0E86E777-C05F-4650-B8A1-59AC82FBFFD4}"/>
                  </a:ext>
                </a:extLst>
              </p:cNvPr>
              <p:cNvGrpSpPr/>
              <p:nvPr/>
            </p:nvGrpSpPr>
            <p:grpSpPr>
              <a:xfrm>
                <a:off x="0" y="0"/>
                <a:ext cx="2819400" cy="914400"/>
                <a:chOff x="0" y="0"/>
                <a:chExt cx="2819400" cy="914400"/>
              </a:xfrm>
            </p:grpSpPr>
            <p:sp>
              <p:nvSpPr>
                <p:cNvPr id="166" name="Прямоугольник: скругленные углы 41">
                  <a:extLst>
                    <a:ext uri="{FF2B5EF4-FFF2-40B4-BE49-F238E27FC236}">
                      <a16:creationId xmlns:a16="http://schemas.microsoft.com/office/drawing/2014/main" id="{175E0588-F4AB-4D9B-A342-9DFBD0750E72}"/>
                    </a:ext>
                  </a:extLst>
                </p:cNvPr>
                <p:cNvSpPr/>
                <p:nvPr/>
              </p:nvSpPr>
              <p:spPr>
                <a:xfrm>
                  <a:off x="0" y="249382"/>
                  <a:ext cx="2819400" cy="588818"/>
                </a:xfrm>
                <a:prstGeom prst="roundRect">
                  <a:avLst/>
                </a:prstGeom>
                <a:noFill/>
                <a:ln w="317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 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Программируемые контроллеры (ПЛК)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67" name="Рисунок 166" descr="Проигрыватель DVD-дисков">
                  <a:extLst>
                    <a:ext uri="{FF2B5EF4-FFF2-40B4-BE49-F238E27FC236}">
                      <a16:creationId xmlns:a16="http://schemas.microsoft.com/office/drawing/2014/main" id="{80B55362-34C0-43FE-BCE8-F27B9A6E9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18" y="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8" name="Рисунок 167" descr="Проигрыватель DVD-дисков">
                  <a:extLst>
                    <a:ext uri="{FF2B5EF4-FFF2-40B4-BE49-F238E27FC236}">
                      <a16:creationId xmlns:a16="http://schemas.microsoft.com/office/drawing/2014/main" id="{290CC61E-1356-46D3-86D1-60F66A15B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1709" y="0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165" name="Прямая соединительная линия 164">
                <a:extLst>
                  <a:ext uri="{FF2B5EF4-FFF2-40B4-BE49-F238E27FC236}">
                    <a16:creationId xmlns:a16="http://schemas.microsoft.com/office/drawing/2014/main" id="{17A99247-6FCA-4114-B572-F29835D1EBEC}"/>
                  </a:ext>
                </a:extLst>
              </p:cNvPr>
              <p:cNvCxnSpPr/>
              <p:nvPr/>
            </p:nvCxnSpPr>
            <p:spPr>
              <a:xfrm>
                <a:off x="1406236" y="103909"/>
                <a:ext cx="0" cy="15875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D6A78B16-6F60-4E01-84CE-44BE4581E845}"/>
                </a:ext>
              </a:extLst>
            </p:cNvPr>
            <p:cNvGrpSpPr/>
            <p:nvPr/>
          </p:nvGrpSpPr>
          <p:grpSpPr>
            <a:xfrm>
              <a:off x="4765963" y="4003963"/>
              <a:ext cx="2015838" cy="817072"/>
              <a:chOff x="0" y="0"/>
              <a:chExt cx="2015838" cy="817072"/>
            </a:xfrm>
          </p:grpSpPr>
          <p:sp>
            <p:nvSpPr>
              <p:cNvPr id="159" name="Прямоугольник: скругленные углы 34">
                <a:extLst>
                  <a:ext uri="{FF2B5EF4-FFF2-40B4-BE49-F238E27FC236}">
                    <a16:creationId xmlns:a16="http://schemas.microsoft.com/office/drawing/2014/main" id="{2C93893E-6440-45CE-8A0E-0A540EAAA5D6}"/>
                  </a:ext>
                </a:extLst>
              </p:cNvPr>
              <p:cNvSpPr/>
              <p:nvPr/>
            </p:nvSpPr>
            <p:spPr>
              <a:xfrm>
                <a:off x="0" y="173182"/>
                <a:ext cx="2015838" cy="643890"/>
              </a:xfrm>
              <a:prstGeom prst="roundRect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Tahoma" panose="020B0604030504040204" pitchFamily="34" charset="0"/>
                  </a:rPr>
                  <a:t> 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Tahoma" panose="020B0604030504040204" pitchFamily="34" charset="0"/>
                  </a:rPr>
                  <a:t> 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ahoma" panose="020B060403050404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Tahoma" panose="020B0604030504040204" pitchFamily="34" charset="0"/>
                  </a:rPr>
                  <a:t>Полевые устройства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0" name="Рисунок 159" descr="Измерительный прибор">
                <a:extLst>
                  <a:ext uri="{FF2B5EF4-FFF2-40B4-BE49-F238E27FC236}">
                    <a16:creationId xmlns:a16="http://schemas.microsoft.com/office/drawing/2014/main" id="{02B7BC9D-C2B0-43B5-A5E2-1E140B558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323109" y="110837"/>
                <a:ext cx="561975" cy="561975"/>
              </a:xfrm>
              <a:prstGeom prst="rect">
                <a:avLst/>
              </a:prstGeom>
            </p:spPr>
          </p:pic>
          <p:pic>
            <p:nvPicPr>
              <p:cNvPr id="161" name="Рисунок 160" descr="Шестеренки">
                <a:extLst>
                  <a:ext uri="{FF2B5EF4-FFF2-40B4-BE49-F238E27FC236}">
                    <a16:creationId xmlns:a16="http://schemas.microsoft.com/office/drawing/2014/main" id="{20BA09E1-B9BC-4CC6-AEEE-BF197819E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768927" y="193964"/>
                <a:ext cx="405130" cy="405130"/>
              </a:xfrm>
              <a:prstGeom prst="rect">
                <a:avLst/>
              </a:prstGeom>
            </p:spPr>
          </p:pic>
          <p:pic>
            <p:nvPicPr>
              <p:cNvPr id="162" name="Рисунок 161" descr="Термометр">
                <a:extLst>
                  <a:ext uri="{FF2B5EF4-FFF2-40B4-BE49-F238E27FC236}">
                    <a16:creationId xmlns:a16="http://schemas.microsoft.com/office/drawing/2014/main" id="{7AA6AAD5-016A-40A5-A2C6-A928E1DED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28600" y="207819"/>
                <a:ext cx="390525" cy="390525"/>
              </a:xfrm>
              <a:prstGeom prst="rect">
                <a:avLst/>
              </a:prstGeom>
            </p:spPr>
          </p:pic>
          <p:cxnSp>
            <p:nvCxnSpPr>
              <p:cNvPr id="163" name="Прямая соединительная линия 162">
                <a:extLst>
                  <a:ext uri="{FF2B5EF4-FFF2-40B4-BE49-F238E27FC236}">
                    <a16:creationId xmlns:a16="http://schemas.microsoft.com/office/drawing/2014/main" id="{065530C7-0627-482E-9E6E-7DE1D9A0CC4F}"/>
                  </a:ext>
                </a:extLst>
              </p:cNvPr>
              <p:cNvCxnSpPr/>
              <p:nvPr/>
            </p:nvCxnSpPr>
            <p:spPr>
              <a:xfrm>
                <a:off x="1004455" y="0"/>
                <a:ext cx="0" cy="154305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2FC97217-1A67-4FA0-A970-932DAB862E59}"/>
                </a:ext>
              </a:extLst>
            </p:cNvPr>
            <p:cNvGrpSpPr/>
            <p:nvPr/>
          </p:nvGrpSpPr>
          <p:grpSpPr>
            <a:xfrm>
              <a:off x="3955472" y="332509"/>
              <a:ext cx="3554730" cy="1323975"/>
              <a:chOff x="0" y="0"/>
              <a:chExt cx="3554730" cy="1323975"/>
            </a:xfrm>
          </p:grpSpPr>
          <p:sp>
            <p:nvSpPr>
              <p:cNvPr id="149" name="Прямоугольник: скругленные углы 24">
                <a:extLst>
                  <a:ext uri="{FF2B5EF4-FFF2-40B4-BE49-F238E27FC236}">
                    <a16:creationId xmlns:a16="http://schemas.microsoft.com/office/drawing/2014/main" id="{975BAE9A-DB52-48A6-A299-5ADA7DA39C17}"/>
                  </a:ext>
                </a:extLst>
              </p:cNvPr>
              <p:cNvSpPr/>
              <p:nvPr/>
            </p:nvSpPr>
            <p:spPr>
              <a:xfrm>
                <a:off x="0" y="0"/>
                <a:ext cx="3554730" cy="1323975"/>
              </a:xfrm>
              <a:prstGeom prst="roundRect">
                <a:avLst/>
              </a:prstGeom>
              <a:noFill/>
              <a:ln w="317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Д М З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0" name="Группа 149">
                <a:extLst>
                  <a:ext uri="{FF2B5EF4-FFF2-40B4-BE49-F238E27FC236}">
                    <a16:creationId xmlns:a16="http://schemas.microsoft.com/office/drawing/2014/main" id="{92DC3EB5-0839-42BC-9351-ABE0DC52B2D1}"/>
                  </a:ext>
                </a:extLst>
              </p:cNvPr>
              <p:cNvGrpSpPr/>
              <p:nvPr/>
            </p:nvGrpSpPr>
            <p:grpSpPr>
              <a:xfrm>
                <a:off x="177800" y="0"/>
                <a:ext cx="1160584" cy="1068282"/>
                <a:chOff x="0" y="0"/>
                <a:chExt cx="1160584" cy="1068282"/>
              </a:xfrm>
            </p:grpSpPr>
            <p:sp>
              <p:nvSpPr>
                <p:cNvPr id="157" name="Надпись 2">
                  <a:extLst>
                    <a:ext uri="{FF2B5EF4-FFF2-40B4-BE49-F238E27FC236}">
                      <a16:creationId xmlns:a16="http://schemas.microsoft.com/office/drawing/2014/main" id="{A5A49E2F-72BC-4597-82D3-5F054012BB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160584" cy="313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Активный узел</a:t>
                  </a:r>
                  <a:endPara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8" name="Рисунок 157">
                  <a:extLst>
                    <a:ext uri="{FF2B5EF4-FFF2-40B4-BE49-F238E27FC236}">
                      <a16:creationId xmlns:a16="http://schemas.microsoft.com/office/drawing/2014/main" id="{38C19DD7-FB33-461D-BB3F-2D47E0529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800" y="211667"/>
                  <a:ext cx="795020" cy="856615"/>
                </a:xfrm>
                <a:prstGeom prst="rect">
                  <a:avLst/>
                </a:prstGeom>
              </p:spPr>
            </p:pic>
          </p:grpSp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59A08FD4-217E-48F2-A45E-8F2DF64D1241}"/>
                  </a:ext>
                </a:extLst>
              </p:cNvPr>
              <p:cNvGrpSpPr/>
              <p:nvPr/>
            </p:nvGrpSpPr>
            <p:grpSpPr>
              <a:xfrm>
                <a:off x="2192867" y="0"/>
                <a:ext cx="1225062" cy="1084580"/>
                <a:chOff x="0" y="0"/>
                <a:chExt cx="1225062" cy="1084580"/>
              </a:xfrm>
            </p:grpSpPr>
            <p:pic>
              <p:nvPicPr>
                <p:cNvPr id="155" name="Рисунок 154">
                  <a:extLst>
                    <a:ext uri="{FF2B5EF4-FFF2-40B4-BE49-F238E27FC236}">
                      <a16:creationId xmlns:a16="http://schemas.microsoft.com/office/drawing/2014/main" id="{965EC9A1-0224-4822-B773-ED6710999E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666" y="228600"/>
                  <a:ext cx="794385" cy="855980"/>
                </a:xfrm>
                <a:prstGeom prst="rect">
                  <a:avLst/>
                </a:prstGeom>
              </p:spPr>
            </p:pic>
            <p:sp>
              <p:nvSpPr>
                <p:cNvPr id="156" name="Надпись 2">
                  <a:extLst>
                    <a:ext uri="{FF2B5EF4-FFF2-40B4-BE49-F238E27FC236}">
                      <a16:creationId xmlns:a16="http://schemas.microsoft.com/office/drawing/2014/main" id="{4F9C95F4-46AF-4ECC-AB53-C45A4F8278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225062" cy="312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Резервный узел</a:t>
                  </a:r>
                  <a:endPara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0AE8889F-C59B-459D-8B67-FCDEC06F18E6}"/>
                  </a:ext>
                </a:extLst>
              </p:cNvPr>
              <p:cNvGrpSpPr/>
              <p:nvPr/>
            </p:nvGrpSpPr>
            <p:grpSpPr>
              <a:xfrm>
                <a:off x="1202267" y="482600"/>
                <a:ext cx="1176655" cy="312420"/>
                <a:chOff x="0" y="0"/>
                <a:chExt cx="1176655" cy="312420"/>
              </a:xfrm>
            </p:grpSpPr>
            <p:sp>
              <p:nvSpPr>
                <p:cNvPr id="153" name="Надпись 2">
                  <a:extLst>
                    <a:ext uri="{FF2B5EF4-FFF2-40B4-BE49-F238E27FC236}">
                      <a16:creationId xmlns:a16="http://schemas.microsoft.com/office/drawing/2014/main" id="{A9E5009D-5832-4525-A0C1-ABA77617DD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066" y="0"/>
                  <a:ext cx="955040" cy="312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Репликация</a:t>
                  </a:r>
                  <a:endPara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4" name="Прямая со стрелкой 153">
                  <a:extLst>
                    <a:ext uri="{FF2B5EF4-FFF2-40B4-BE49-F238E27FC236}">
                      <a16:creationId xmlns:a16="http://schemas.microsoft.com/office/drawing/2014/main" id="{7280B152-BDF2-4DFB-8F61-8FDBE729F67F}"/>
                    </a:ext>
                  </a:extLst>
                </p:cNvPr>
                <p:cNvCxnSpPr/>
                <p:nvPr/>
              </p:nvCxnSpPr>
              <p:spPr>
                <a:xfrm>
                  <a:off x="0" y="245534"/>
                  <a:ext cx="1176655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DCABE954-A5AD-4A26-B589-81460D4E50E2}"/>
                </a:ext>
              </a:extLst>
            </p:cNvPr>
            <p:cNvGrpSpPr/>
            <p:nvPr/>
          </p:nvGrpSpPr>
          <p:grpSpPr>
            <a:xfrm>
              <a:off x="2223654" y="1316182"/>
              <a:ext cx="2139950" cy="1069612"/>
              <a:chOff x="0" y="0"/>
              <a:chExt cx="2139950" cy="1069612"/>
            </a:xfrm>
          </p:grpSpPr>
          <p:cxnSp>
            <p:nvCxnSpPr>
              <p:cNvPr id="146" name="Прямая соединительная линия 145">
                <a:extLst>
                  <a:ext uri="{FF2B5EF4-FFF2-40B4-BE49-F238E27FC236}">
                    <a16:creationId xmlns:a16="http://schemas.microsoft.com/office/drawing/2014/main" id="{D875CBF7-8B63-47F3-AA56-50742EDCECC8}"/>
                  </a:ext>
                </a:extLst>
              </p:cNvPr>
              <p:cNvCxnSpPr/>
              <p:nvPr/>
            </p:nvCxnSpPr>
            <p:spPr>
              <a:xfrm>
                <a:off x="8467" y="0"/>
                <a:ext cx="0" cy="1069612"/>
              </a:xfrm>
              <a:prstGeom prst="line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147" name="Надпись 2">
                <a:extLst>
                  <a:ext uri="{FF2B5EF4-FFF2-40B4-BE49-F238E27FC236}">
                    <a16:creationId xmlns:a16="http://schemas.microsoft.com/office/drawing/2014/main" id="{19FE6E5C-AAA8-4D51-89A7-9F154A9A3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800"/>
                <a:ext cx="1455420" cy="739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Times New Roman" panose="02020603050405020304" pitchFamily="18" charset="0"/>
                  </a:rPr>
                  <a:t>RDP, VNC, SSH, Rlogin, Telnet</a:t>
                </a: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8" name="Прямая со стрелкой 147">
                <a:extLst>
                  <a:ext uri="{FF2B5EF4-FFF2-40B4-BE49-F238E27FC236}">
                    <a16:creationId xmlns:a16="http://schemas.microsoft.com/office/drawing/2014/main" id="{9EB74A02-45A3-429D-AEA7-3778B1359076}"/>
                  </a:ext>
                </a:extLst>
              </p:cNvPr>
              <p:cNvCxnSpPr/>
              <p:nvPr/>
            </p:nvCxnSpPr>
            <p:spPr>
              <a:xfrm>
                <a:off x="0" y="0"/>
                <a:ext cx="213995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ysDot"/>
                <a:miter lim="800000"/>
                <a:tailEnd type="triangle"/>
              </a:ln>
              <a:effectLst/>
            </p:spPr>
          </p:cxnSp>
        </p:grpSp>
      </p:grpSp>
      <p:sp>
        <p:nvSpPr>
          <p:cNvPr id="193" name="Прямоугольник 192"/>
          <p:cNvSpPr/>
          <p:nvPr/>
        </p:nvSpPr>
        <p:spPr>
          <a:xfrm>
            <a:off x="983200" y="5784453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434343"/>
                </a:solidFill>
              </a:rPr>
              <a:t>Архитектура СКДПУ в АСУ ТП</a:t>
            </a:r>
          </a:p>
        </p:txBody>
      </p:sp>
    </p:spTree>
    <p:extLst>
      <p:ext uri="{BB962C8B-B14F-4D97-AF65-F5344CB8AC3E}">
        <p14:creationId xmlns:p14="http://schemas.microsoft.com/office/powerpoint/2010/main" val="390307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Доступ есть!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4616"/>
            <a:ext cx="363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A57568-02CD-41D3-8E1B-AE3F24876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0" t="35489" r="-1088" b="7056"/>
          <a:stretch/>
        </p:blipFill>
        <p:spPr>
          <a:xfrm>
            <a:off x="378285" y="1915823"/>
            <a:ext cx="8314495" cy="36213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83200" y="5784453"/>
            <a:ext cx="569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434343"/>
                </a:solidFill>
              </a:rPr>
              <a:t>Архитектура СКДПУ в корпоративной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140632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89" y="1708726"/>
            <a:ext cx="8149425" cy="464762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434343"/>
                </a:solidFill>
              </a:rPr>
              <a:t>СКДПУ НТ – это: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Единая точка доступа к контролируемым системам (</a:t>
            </a:r>
            <a:r>
              <a:rPr lang="en-US" sz="2400" dirty="0">
                <a:solidFill>
                  <a:srgbClr val="434343"/>
                </a:solidFill>
              </a:rPr>
              <a:t>SSO)</a:t>
            </a:r>
            <a:r>
              <a:rPr lang="ru-RU" sz="2400" dirty="0">
                <a:solidFill>
                  <a:srgbClr val="434343"/>
                </a:solidFill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Полная запись видео и мета-данных сессий с созданием долгосрочного архива;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Просмотр сессий в реальном времени с возможностью их прерывания;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Управление парольными политиками;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Простая интеграция в существующую ИТ</a:t>
            </a:r>
            <a:r>
              <a:rPr lang="en-US" sz="2400" dirty="0">
                <a:solidFill>
                  <a:srgbClr val="434343"/>
                </a:solidFill>
              </a:rPr>
              <a:t>-</a:t>
            </a:r>
            <a:r>
              <a:rPr lang="ru-RU" sz="2400" dirty="0">
                <a:solidFill>
                  <a:srgbClr val="434343"/>
                </a:solidFill>
              </a:rPr>
              <a:t>инфраструктуру;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Работа без агентов на целевых узлах и без дополнительной точки отказа</a:t>
            </a:r>
            <a:r>
              <a:rPr lang="en-US" sz="2400" dirty="0">
                <a:solidFill>
                  <a:srgbClr val="434343"/>
                </a:solidFill>
              </a:rPr>
              <a:t>.</a:t>
            </a:r>
            <a:endParaRPr lang="ru-RU" sz="2400" dirty="0">
              <a:solidFill>
                <a:srgbClr val="43434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Особенности и функции СКДПУ НТ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1929"/>
            <a:ext cx="4435357" cy="268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6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89" y="1708726"/>
            <a:ext cx="8149425" cy="464762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434343"/>
                </a:solidFill>
              </a:rPr>
              <a:t>СКДПУ НТ – это: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Централизованный архив </a:t>
            </a:r>
            <a:r>
              <a:rPr lang="ru-RU" sz="2400" dirty="0" err="1">
                <a:solidFill>
                  <a:srgbClr val="434343"/>
                </a:solidFill>
              </a:rPr>
              <a:t>гео</a:t>
            </a:r>
            <a:r>
              <a:rPr lang="ru-RU" sz="2400" dirty="0">
                <a:solidFill>
                  <a:srgbClr val="434343"/>
                </a:solidFill>
              </a:rPr>
              <a:t>-распределенных СКДПУ;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Уведомление или прерывание сессий на основе вводимых команд, клавиатурного ввода и открытых окон;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Оповещения о нарушениях политик доступа;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Создание единой базы инцидентов ИБ доступов к КИИ;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Поведенческий анализ данных внутри сессий удаленного доступа;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Цифровой профиль пользователя с автоматическим уровнем доверия.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Особенности и функции СКДПУ НТ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32965"/>
            <a:ext cx="4453286" cy="1165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8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804" y="1681831"/>
            <a:ext cx="8197273" cy="84621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434343"/>
                </a:solidFill>
              </a:rPr>
              <a:t>Центр обработки инцидентов удаленного доступа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Вектор развития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4616"/>
            <a:ext cx="4032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817" y="2298696"/>
            <a:ext cx="6599490" cy="41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4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804" y="1637005"/>
            <a:ext cx="4426395" cy="431555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Цифровой профиль пользователей;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Анализ поведения пользователей;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Предварительная обработка «сырых» событий;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Интеграция с системами поддерживающими </a:t>
            </a:r>
            <a:r>
              <a:rPr lang="en-US" sz="1800" dirty="0">
                <a:solidFill>
                  <a:srgbClr val="434343"/>
                </a:solidFill>
              </a:rPr>
              <a:t>ICAP</a:t>
            </a:r>
            <a:r>
              <a:rPr lang="ru-RU" sz="1800" dirty="0">
                <a:solidFill>
                  <a:srgbClr val="434343"/>
                </a:solidFill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Интеграция с </a:t>
            </a:r>
            <a:r>
              <a:rPr lang="en-US" sz="1800" dirty="0">
                <a:solidFill>
                  <a:srgbClr val="434343"/>
                </a:solidFill>
              </a:rPr>
              <a:t>KICS for Networks</a:t>
            </a:r>
            <a:r>
              <a:rPr lang="ru-RU" sz="1800" dirty="0">
                <a:solidFill>
                  <a:srgbClr val="434343"/>
                </a:solidFill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434343"/>
                </a:solidFill>
              </a:rPr>
              <a:t>Максимальная информация о сессии удаленного доступа!</a:t>
            </a:r>
            <a:endParaRPr lang="en-US" sz="1800" b="1" dirty="0">
              <a:solidFill>
                <a:srgbClr val="43434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Вектор развития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4616"/>
            <a:ext cx="4032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02" y="1845941"/>
            <a:ext cx="5155398" cy="46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5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8" y="2707714"/>
            <a:ext cx="8239812" cy="40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5" y="0"/>
            <a:ext cx="9144000" cy="2571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6965" y="565268"/>
            <a:ext cx="7920880" cy="558615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891" y="3617480"/>
            <a:ext cx="7396018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4595" y="2571750"/>
            <a:ext cx="9144000" cy="3326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info@it-bastion.com                                www.it-bastion.com                                     8(499)322-36-67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37" y="565268"/>
            <a:ext cx="2232248" cy="245633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3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Компания «</a:t>
            </a:r>
            <a:r>
              <a:rPr lang="ru-RU" sz="20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АйТи</a:t>
            </a:r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БАСТИОН»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2288"/>
            <a:ext cx="3708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0" y="2072441"/>
            <a:ext cx="7911870" cy="426505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Российская компания (без участия иностранного капитала);</a:t>
            </a:r>
            <a:br>
              <a:rPr lang="ru-RU" sz="2400" dirty="0">
                <a:solidFill>
                  <a:srgbClr val="434343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Более 50 крупных заказчиков и успешно реализованных проектов;</a:t>
            </a:r>
            <a:br>
              <a:rPr lang="ru-RU" sz="2400" dirty="0">
                <a:solidFill>
                  <a:srgbClr val="434343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Более 60 партнеров – интеграторов;</a:t>
            </a:r>
            <a:br>
              <a:rPr lang="ru-RU" sz="2400" dirty="0">
                <a:solidFill>
                  <a:srgbClr val="434343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Разработчик СКДПУ НТ – Системы контроля действий поставщиков ИТ-услуг.</a:t>
            </a:r>
          </a:p>
          <a:p>
            <a:pPr algn="l"/>
            <a:endParaRPr lang="ru-RU" sz="28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A1DEEEC-91B9-4C5C-A3DE-C71ECB5C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781" y="1520147"/>
            <a:ext cx="8086725" cy="78105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600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СКДПУ НТ</a:t>
            </a:r>
            <a:r>
              <a:rPr lang="ru-RU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br>
              <a:rPr lang="ru-RU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3200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контроля действий поставщиков ИТ-услуг</a:t>
            </a:r>
          </a:p>
          <a:p>
            <a:pPr algn="l"/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2" descr="C:\Users\Work\Desktop\fstec.png">
            <a:extLst>
              <a:ext uri="{FF2B5EF4-FFF2-40B4-BE49-F238E27FC236}">
                <a16:creationId xmlns:a16="http://schemas.microsoft.com/office/drawing/2014/main" id="{E91A9B52-4C12-4056-BA88-A4C810C4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4" y="2751905"/>
            <a:ext cx="1182038" cy="15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ашивка 4">
            <a:extLst>
              <a:ext uri="{FF2B5EF4-FFF2-40B4-BE49-F238E27FC236}">
                <a16:creationId xmlns:a16="http://schemas.microsoft.com/office/drawing/2014/main" id="{1E55FF4B-98B4-4FDE-9F16-93052B7EEA02}"/>
              </a:ext>
            </a:extLst>
          </p:cNvPr>
          <p:cNvSpPr/>
          <p:nvPr/>
        </p:nvSpPr>
        <p:spPr>
          <a:xfrm rot="5400000">
            <a:off x="1255795" y="3837849"/>
            <a:ext cx="694637" cy="1499137"/>
          </a:xfrm>
          <a:prstGeom prst="chevron">
            <a:avLst/>
          </a:prstGeom>
          <a:solidFill>
            <a:schemeClr val="accent6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E9E1F2FC-C43C-4A95-A52A-8FD80E835140}"/>
              </a:ext>
            </a:extLst>
          </p:cNvPr>
          <p:cNvSpPr/>
          <p:nvPr/>
        </p:nvSpPr>
        <p:spPr>
          <a:xfrm>
            <a:off x="544151" y="5155323"/>
            <a:ext cx="2203510" cy="1343422"/>
          </a:xfrm>
          <a:prstGeom prst="flowChartAlternateProcess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ФСТЭК России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РД НДВ-4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3" descr="C:\Users\Work\Desktop\min_ob.png">
            <a:extLst>
              <a:ext uri="{FF2B5EF4-FFF2-40B4-BE49-F238E27FC236}">
                <a16:creationId xmlns:a16="http://schemas.microsoft.com/office/drawing/2014/main" id="{005F0EE7-0297-4379-9578-61CC0BB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74" y="2662719"/>
            <a:ext cx="2532647" cy="16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ашивка 14">
            <a:extLst>
              <a:ext uri="{FF2B5EF4-FFF2-40B4-BE49-F238E27FC236}">
                <a16:creationId xmlns:a16="http://schemas.microsoft.com/office/drawing/2014/main" id="{8167BA64-A9A1-4124-A40B-F04D308DAFCC}"/>
              </a:ext>
            </a:extLst>
          </p:cNvPr>
          <p:cNvSpPr/>
          <p:nvPr/>
        </p:nvSpPr>
        <p:spPr>
          <a:xfrm rot="5400000">
            <a:off x="7091380" y="3802348"/>
            <a:ext cx="694637" cy="1499137"/>
          </a:xfrm>
          <a:prstGeom prst="chevron">
            <a:avLst/>
          </a:prstGeom>
          <a:solidFill>
            <a:schemeClr val="accent6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>
            <a:extLst>
              <a:ext uri="{FF2B5EF4-FFF2-40B4-BE49-F238E27FC236}">
                <a16:creationId xmlns:a16="http://schemas.microsoft.com/office/drawing/2014/main" id="{B05A8C9F-2C90-4692-A47E-524461027E56}"/>
              </a:ext>
            </a:extLst>
          </p:cNvPr>
          <p:cNvSpPr/>
          <p:nvPr/>
        </p:nvSpPr>
        <p:spPr>
          <a:xfrm>
            <a:off x="6317673" y="5163648"/>
            <a:ext cx="2248551" cy="1343422"/>
          </a:xfrm>
          <a:prstGeom prst="flowChartAlternateProcess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МО РФ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РД НДВ-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2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2430" r="53822" b="11718"/>
          <a:stretch/>
        </p:blipFill>
        <p:spPr>
          <a:xfrm>
            <a:off x="3469468" y="2797190"/>
            <a:ext cx="2075465" cy="2007892"/>
          </a:xfrm>
          <a:prstGeom prst="rect">
            <a:avLst/>
          </a:prstGeom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id="{B05A8C9F-2C90-4692-A47E-524461027E56}"/>
              </a:ext>
            </a:extLst>
          </p:cNvPr>
          <p:cNvSpPr/>
          <p:nvPr/>
        </p:nvSpPr>
        <p:spPr>
          <a:xfrm>
            <a:off x="3184447" y="5163648"/>
            <a:ext cx="2671756" cy="1343422"/>
          </a:xfrm>
          <a:prstGeom prst="flowChartAlternateProcess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Реестр отечественного ПО</a:t>
            </a:r>
            <a:endParaRPr lang="ru-RU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D1F3F2-C5E1-4701-B8C0-5EEF2511D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07" y="1616314"/>
            <a:ext cx="2140707" cy="172988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ЗАКАЗЧИКИ</a:t>
            </a:r>
            <a:endParaRPr lang="en-US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683491" y="1555293"/>
            <a:ext cx="162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Картинки по запросу правительство москвы лого">
            <a:extLst>
              <a:ext uri="{FF2B5EF4-FFF2-40B4-BE49-F238E27FC236}">
                <a16:creationId xmlns:a16="http://schemas.microsoft.com/office/drawing/2014/main" id="{83A3958C-5F19-4A9C-824B-34C2052B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6" y="3072366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go-gazprom-neft">
            <a:extLst>
              <a:ext uri="{FF2B5EF4-FFF2-40B4-BE49-F238E27FC236}">
                <a16:creationId xmlns:a16="http://schemas.microsoft.com/office/drawing/2014/main" id="{B8C0369E-148B-4C52-A986-E3D189B7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1" y="1719816"/>
            <a:ext cx="2091465" cy="10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мосэнерго логотип">
            <a:extLst>
              <a:ext uri="{FF2B5EF4-FFF2-40B4-BE49-F238E27FC236}">
                <a16:creationId xmlns:a16="http://schemas.microsoft.com/office/drawing/2014/main" id="{3739059E-A67D-4F26-97C5-6F3C487E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45" y="1829371"/>
            <a:ext cx="2065824" cy="8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29D95A-EF4D-4E3B-80DB-8262058952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3219581"/>
            <a:ext cx="1541695" cy="12650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50B07C-16DD-4C74-A557-EEA767F0B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23" y="5016189"/>
            <a:ext cx="1062540" cy="1450161"/>
          </a:xfrm>
          <a:prstGeom prst="rect">
            <a:avLst/>
          </a:prstGeom>
        </p:spPr>
      </p:pic>
      <p:pic>
        <p:nvPicPr>
          <p:cNvPr id="19" name="Picture 7" descr="C:\Users\Work\Desktop\Графика Bastion\Заказчики\2ОЭК.png">
            <a:extLst>
              <a:ext uri="{FF2B5EF4-FFF2-40B4-BE49-F238E27FC236}">
                <a16:creationId xmlns:a16="http://schemas.microsoft.com/office/drawing/2014/main" id="{BD5B26FD-47B6-43FA-9F82-14DBB461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22" y="3615817"/>
            <a:ext cx="1667016" cy="5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44">
            <a:extLst>
              <a:ext uri="{FF2B5EF4-FFF2-40B4-BE49-F238E27FC236}">
                <a16:creationId xmlns:a16="http://schemas.microsoft.com/office/drawing/2014/main" id="{51280DE7-0963-4CED-9D3D-CD75EA9F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03" y="5784003"/>
            <a:ext cx="2302753" cy="7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35B721-5376-4955-AA2B-B03E4860DE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4" y="4761042"/>
            <a:ext cx="2870534" cy="8307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1BAA936-A392-4C14-AC8A-231FBCC6A1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1261" y="1805117"/>
            <a:ext cx="1809560" cy="12363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3D242EA-6174-47A1-923E-AB6CAE1B51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0" y="4718213"/>
            <a:ext cx="2316419" cy="1911046"/>
          </a:xfrm>
          <a:prstGeom prst="rect">
            <a:avLst/>
          </a:prstGeom>
        </p:spPr>
      </p:pic>
      <p:pic>
        <p:nvPicPr>
          <p:cNvPr id="22" name="Рисунок 41">
            <a:extLst>
              <a:ext uri="{FF2B5EF4-FFF2-40B4-BE49-F238E27FC236}">
                <a16:creationId xmlns:a16="http://schemas.microsoft.com/office/drawing/2014/main" id="{E54C7A0C-10C8-4661-A8E4-3B4A4390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19" y="3231806"/>
            <a:ext cx="1998292" cy="12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0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0" y="1703339"/>
            <a:ext cx="7911870" cy="63213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434343"/>
                </a:solidFill>
              </a:rPr>
              <a:t>Обеспечить сотрудникам удаленный доступ в сеть: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Задача. Постановка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4616"/>
            <a:ext cx="4276699" cy="1067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871559" y="5486980"/>
            <a:ext cx="4691041" cy="94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Собственные специалисты;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Подрядчики и субподрядчики;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240196" y="5486980"/>
            <a:ext cx="2533055" cy="94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434343"/>
                </a:solidFill>
              </a:rPr>
              <a:t>Вендоры</a:t>
            </a:r>
            <a:r>
              <a:rPr lang="ru-RU" sz="2400" dirty="0">
                <a:solidFill>
                  <a:srgbClr val="434343"/>
                </a:solidFill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Аудиторы.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59" y="2168748"/>
            <a:ext cx="7187523" cy="31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6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 чем забывают при решении задачи?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5"/>
            <a:ext cx="9144000" cy="6721474"/>
            <a:chOff x="0" y="1"/>
            <a:chExt cx="9144000" cy="672147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+7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39029"/>
            <a:ext cx="5968448" cy="559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E6290E-A1C7-467C-9016-F2B839404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7" y="72041"/>
            <a:ext cx="1015612" cy="10937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490" y="1817688"/>
            <a:ext cx="3874654" cy="2309812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F796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490" y="4127500"/>
            <a:ext cx="3874654" cy="2309812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58144" y="1817688"/>
            <a:ext cx="3874654" cy="2309812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58144" y="4127500"/>
            <a:ext cx="3874654" cy="2309812"/>
          </a:xfrm>
          <a:prstGeom prst="rect">
            <a:avLst/>
          </a:prstGeom>
          <a:solidFill>
            <a:schemeClr val="bg2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5111750" y="1999878"/>
            <a:ext cx="2864599" cy="1592153"/>
            <a:chOff x="1161994" y="4179515"/>
            <a:chExt cx="2864599" cy="1592153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1161994" y="5530914"/>
              <a:ext cx="419100" cy="240754"/>
            </a:xfrm>
            <a:prstGeom prst="line">
              <a:avLst/>
            </a:prstGeom>
            <a:ln w="28575"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581094" y="5357519"/>
              <a:ext cx="964621" cy="173395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545715" y="4930096"/>
              <a:ext cx="972706" cy="427421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3518421" y="4179515"/>
              <a:ext cx="508172" cy="750577"/>
            </a:xfrm>
            <a:prstGeom prst="line">
              <a:avLst/>
            </a:prstGeom>
            <a:ln w="28575"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971550" y="1999878"/>
            <a:ext cx="3130145" cy="1567983"/>
            <a:chOff x="1003244" y="4315458"/>
            <a:chExt cx="3216779" cy="1828460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1003244" y="5903912"/>
              <a:ext cx="646258" cy="240006"/>
            </a:xfrm>
            <a:prstGeom prst="line">
              <a:avLst/>
            </a:prstGeom>
            <a:ln w="28575"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1649502" y="5608637"/>
              <a:ext cx="1115579" cy="295276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2765081" y="5093311"/>
              <a:ext cx="835892" cy="515326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3600973" y="4315458"/>
              <a:ext cx="619050" cy="777853"/>
            </a:xfrm>
            <a:prstGeom prst="line">
              <a:avLst/>
            </a:prstGeom>
            <a:ln w="28575"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Прямоугольник 91"/>
          <p:cNvSpPr/>
          <p:nvPr/>
        </p:nvSpPr>
        <p:spPr>
          <a:xfrm>
            <a:off x="955106" y="1904762"/>
            <a:ext cx="199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Удалённый доступ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27941" y="3686098"/>
            <a:ext cx="3805959" cy="3231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500" dirty="0"/>
              <a:t>Количество удаленных подключений растёт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829760" y="1912176"/>
            <a:ext cx="16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Инциденты ИБ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810460" y="3677724"/>
            <a:ext cx="3407265" cy="323165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500" dirty="0"/>
              <a:t>Количество инцидентов ИБ растёт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971550" y="5768975"/>
            <a:ext cx="3066962" cy="3833"/>
            <a:chOff x="1161994" y="5767835"/>
            <a:chExt cx="3066962" cy="3833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1161994" y="5767835"/>
              <a:ext cx="419100" cy="3833"/>
            </a:xfrm>
            <a:prstGeom prst="line">
              <a:avLst/>
            </a:prstGeom>
            <a:ln w="28575"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1581094" y="5767835"/>
              <a:ext cx="964621" cy="1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2545715" y="5767835"/>
              <a:ext cx="972706" cy="0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V="1">
              <a:off x="3518421" y="5767835"/>
              <a:ext cx="710535" cy="1"/>
            </a:xfrm>
            <a:prstGeom prst="line">
              <a:avLst/>
            </a:prstGeom>
            <a:ln w="28575"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Прямоугольник 109"/>
          <p:cNvSpPr/>
          <p:nvPr/>
        </p:nvSpPr>
        <p:spPr>
          <a:xfrm>
            <a:off x="673881" y="5082328"/>
            <a:ext cx="389670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/>
              <a:t>Число специалистов остаётся прежним!</a:t>
            </a:r>
          </a:p>
        </p:txBody>
      </p:sp>
      <p:grpSp>
        <p:nvGrpSpPr>
          <p:cNvPr id="111" name="Группа 110"/>
          <p:cNvGrpSpPr/>
          <p:nvPr/>
        </p:nvGrpSpPr>
        <p:grpSpPr>
          <a:xfrm rot="12949894">
            <a:off x="4986234" y="4556937"/>
            <a:ext cx="3141363" cy="1100950"/>
            <a:chOff x="1151192" y="4629279"/>
            <a:chExt cx="3141363" cy="110095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rot="9046701" flipH="1" flipV="1">
              <a:off x="1151192" y="5621399"/>
              <a:ext cx="587247" cy="108830"/>
            </a:xfrm>
            <a:prstGeom prst="line">
              <a:avLst/>
            </a:prstGeom>
            <a:ln w="28575"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9046701" flipH="1" flipV="1">
              <a:off x="1725701" y="5367296"/>
              <a:ext cx="822562" cy="203986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2545715" y="4930096"/>
              <a:ext cx="972706" cy="427421"/>
            </a:xfrm>
            <a:prstGeom prst="line">
              <a:avLst/>
            </a:prstGeom>
            <a:ln w="28575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8251785" flipH="1" flipV="1">
              <a:off x="3463946" y="4629279"/>
              <a:ext cx="828609" cy="160626"/>
            </a:xfrm>
            <a:prstGeom prst="line">
              <a:avLst/>
            </a:prstGeom>
            <a:ln w="28575"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Прямоугольник 119"/>
          <p:cNvSpPr/>
          <p:nvPr/>
        </p:nvSpPr>
        <p:spPr>
          <a:xfrm>
            <a:off x="5226811" y="5625660"/>
            <a:ext cx="2652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Скорость реакции </a:t>
            </a:r>
          </a:p>
          <a:p>
            <a:pPr algn="ctr"/>
            <a:r>
              <a:rPr lang="ru-RU" dirty="0"/>
              <a:t>на инциденты снижается</a:t>
            </a:r>
          </a:p>
        </p:txBody>
      </p:sp>
    </p:spTree>
    <p:extLst>
      <p:ext uri="{BB962C8B-B14F-4D97-AF65-F5344CB8AC3E}">
        <p14:creationId xmlns:p14="http://schemas.microsoft.com/office/powerpoint/2010/main" val="8371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6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 чем забывают при решении задачи?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5"/>
            <a:ext cx="9144000" cy="6721474"/>
            <a:chOff x="0" y="1"/>
            <a:chExt cx="9144000" cy="672147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+7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39029"/>
            <a:ext cx="5968448" cy="559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E6290E-A1C7-467C-9016-F2B839404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7" y="72041"/>
            <a:ext cx="1015612" cy="1093737"/>
          </a:xfrm>
          <a:prstGeom prst="rect">
            <a:avLst/>
          </a:prstGeom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683490" y="1845354"/>
            <a:ext cx="7931592" cy="451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Кто подключался?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Когда подключался?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Какие действия были выполнены пользователем?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Имел ли право пользователь совершать эти действия?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Это точно тот пользователь, кому был предоставлен доступ?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343"/>
                </a:solidFill>
              </a:rPr>
              <a:t>Можно ли открыть такой доступ с точки зрения регуляторов?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343"/>
              </a:solidFill>
            </a:endParaRPr>
          </a:p>
          <a:p>
            <a:pPr algn="l"/>
            <a:r>
              <a:rPr lang="ru-RU" sz="2400" dirty="0">
                <a:solidFill>
                  <a:srgbClr val="434343"/>
                </a:solidFill>
              </a:rPr>
              <a:t>…и еще много «неудобных вопросов».</a:t>
            </a:r>
          </a:p>
        </p:txBody>
      </p:sp>
    </p:spTree>
    <p:extLst>
      <p:ext uri="{BB962C8B-B14F-4D97-AF65-F5344CB8AC3E}">
        <p14:creationId xmlns:p14="http://schemas.microsoft.com/office/powerpoint/2010/main" val="175141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22" y="3355162"/>
            <a:ext cx="1038225" cy="10382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контроля действий поставщиков ИТ-услуг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90" y="1542288"/>
            <a:ext cx="6595134" cy="1300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ine 57">
            <a:extLst>
              <a:ext uri="{FF2B5EF4-FFF2-40B4-BE49-F238E27FC236}">
                <a16:creationId xmlns:a16="http://schemas.microsoft.com/office/drawing/2014/main" id="{D20711A5-55FF-46B9-B376-F42CF651740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991972" y="4228251"/>
            <a:ext cx="1656947" cy="1702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14" name="Line 57">
            <a:extLst>
              <a:ext uri="{FF2B5EF4-FFF2-40B4-BE49-F238E27FC236}">
                <a16:creationId xmlns:a16="http://schemas.microsoft.com/office/drawing/2014/main" id="{4DD7A12A-5929-4BCE-8CBD-7DB6ECBA40E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06829" y="1859760"/>
            <a:ext cx="1643484" cy="167402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17" name="Bande diagonale 80">
            <a:extLst>
              <a:ext uri="{FF2B5EF4-FFF2-40B4-BE49-F238E27FC236}">
                <a16:creationId xmlns:a16="http://schemas.microsoft.com/office/drawing/2014/main" id="{0B9F246E-5B49-44BA-96A7-05793FFC39D3}"/>
              </a:ext>
            </a:extLst>
          </p:cNvPr>
          <p:cNvSpPr/>
          <p:nvPr/>
        </p:nvSpPr>
        <p:spPr>
          <a:xfrm rot="-2700000">
            <a:off x="5346069" y="2623223"/>
            <a:ext cx="2520000" cy="2520000"/>
          </a:xfrm>
          <a:prstGeom prst="diagStripe">
            <a:avLst>
              <a:gd name="adj" fmla="val 18705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8" name="Picture 26" descr="phono_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11" y="2077279"/>
            <a:ext cx="839636" cy="6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Rectangle 16">
            <a:extLst>
              <a:ext uri="{FF2B5EF4-FFF2-40B4-BE49-F238E27FC236}">
                <a16:creationId xmlns:a16="http://schemas.microsoft.com/office/drawing/2014/main" id="{B8805D6A-D540-422D-989A-B1AD512B1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239" y="2766010"/>
            <a:ext cx="13335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+mn-cs"/>
              </a:rPr>
              <a:t>ОТСЛЕЖИВАНИЕ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12" y="4718708"/>
            <a:ext cx="781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ectangle 16">
            <a:extLst>
              <a:ext uri="{FF2B5EF4-FFF2-40B4-BE49-F238E27FC236}">
                <a16:creationId xmlns:a16="http://schemas.microsoft.com/office/drawing/2014/main" id="{7EBC4C9B-E068-46BD-8203-34A4CD93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330" y="5129065"/>
            <a:ext cx="146367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+mn-cs"/>
              </a:rPr>
              <a:t>ЕДИНАЯ ТОЧКА ВХОДА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98" y="5615248"/>
            <a:ext cx="415636" cy="3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6">
            <a:extLst>
              <a:ext uri="{FF2B5EF4-FFF2-40B4-BE49-F238E27FC236}">
                <a16:creationId xmlns:a16="http://schemas.microsoft.com/office/drawing/2014/main" id="{A884263C-89A1-4F07-94CB-3FB412E1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272" y="6018617"/>
            <a:ext cx="146208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+mn-cs"/>
              </a:rPr>
              <a:t>УВЕДОМЛЕНИЯ В РЕАЛЬНОМ ВРЕМЕНИ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4" y="4722473"/>
            <a:ext cx="432955" cy="5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16">
            <a:extLst>
              <a:ext uri="{FF2B5EF4-FFF2-40B4-BE49-F238E27FC236}">
                <a16:creationId xmlns:a16="http://schemas.microsoft.com/office/drawing/2014/main" id="{078257CE-21D2-44BA-8E95-7948DCA1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82" y="4779927"/>
            <a:ext cx="11525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Внешние ИТ провайдеры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8" name="Line 55">
            <a:extLst>
              <a:ext uri="{FF2B5EF4-FFF2-40B4-BE49-F238E27FC236}">
                <a16:creationId xmlns:a16="http://schemas.microsoft.com/office/drawing/2014/main" id="{0A7670DA-E9E8-4006-9BB1-837820FEC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599" y="1879565"/>
            <a:ext cx="0" cy="1871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9" name="Rectangle 16">
            <a:extLst>
              <a:ext uri="{FF2B5EF4-FFF2-40B4-BE49-F238E27FC236}">
                <a16:creationId xmlns:a16="http://schemas.microsoft.com/office/drawing/2014/main" id="{97DCAC31-0CD8-48CC-863D-D81FDE35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322" y="2365340"/>
            <a:ext cx="1429846" cy="103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Администраторы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Разработчики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Руководство ИБ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Руководство ИТ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0" name="Line 58">
            <a:extLst>
              <a:ext uri="{FF2B5EF4-FFF2-40B4-BE49-F238E27FC236}">
                <a16:creationId xmlns:a16="http://schemas.microsoft.com/office/drawing/2014/main" id="{EE67D796-9473-4C13-9D5F-4E6A997D3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599" y="4824377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pic>
        <p:nvPicPr>
          <p:cNvPr id="1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4" y="1862115"/>
            <a:ext cx="432955" cy="5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4" y="2547915"/>
            <a:ext cx="432955" cy="5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4" y="3233715"/>
            <a:ext cx="432955" cy="5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Rectangle 16">
            <a:extLst>
              <a:ext uri="{FF2B5EF4-FFF2-40B4-BE49-F238E27FC236}">
                <a16:creationId xmlns:a16="http://schemas.microsoft.com/office/drawing/2014/main" id="{D7085810-24C6-46C6-AFAF-E410D5DD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894" y="3858221"/>
            <a:ext cx="250983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     ВНУТРЕННИЕ ПОЛЬЗОВАТЕЛИ</a:t>
            </a:r>
          </a:p>
        </p:txBody>
      </p:sp>
      <p:pic>
        <p:nvPicPr>
          <p:cNvPr id="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59" y="5407320"/>
            <a:ext cx="432955" cy="5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Rectangle 16">
            <a:extLst>
              <a:ext uri="{FF2B5EF4-FFF2-40B4-BE49-F238E27FC236}">
                <a16:creationId xmlns:a16="http://schemas.microsoft.com/office/drawing/2014/main" id="{4789CE71-6C10-49D1-B11C-D454E2C3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57" y="5564152"/>
            <a:ext cx="115252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Аудиторы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7" name="Line 58">
            <a:extLst>
              <a:ext uri="{FF2B5EF4-FFF2-40B4-BE49-F238E27FC236}">
                <a16:creationId xmlns:a16="http://schemas.microsoft.com/office/drawing/2014/main" id="{AE7EAB7D-A5F7-4A34-88F3-5E4C8EE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774" y="5500652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38" name="Line 57">
            <a:extLst>
              <a:ext uri="{FF2B5EF4-FFF2-40B4-BE49-F238E27FC236}">
                <a16:creationId xmlns:a16="http://schemas.microsoft.com/office/drawing/2014/main" id="{DB318E97-83AF-4D25-BE05-7DD56AB5AD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1944" y="4232323"/>
            <a:ext cx="2085223" cy="820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39" name="Rectangle 16">
            <a:extLst>
              <a:ext uri="{FF2B5EF4-FFF2-40B4-BE49-F238E27FC236}">
                <a16:creationId xmlns:a16="http://schemas.microsoft.com/office/drawing/2014/main" id="{D7085810-24C6-46C6-AFAF-E410D5DD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494" y="4406592"/>
            <a:ext cx="250983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     ВНЕШНИЕ ПОЛЬЗОВАТЕЛИ</a:t>
            </a:r>
          </a:p>
        </p:txBody>
      </p:sp>
      <p:sp>
        <p:nvSpPr>
          <p:cNvPr id="140" name="Line 57">
            <a:extLst>
              <a:ext uri="{FF2B5EF4-FFF2-40B4-BE49-F238E27FC236}">
                <a16:creationId xmlns:a16="http://schemas.microsoft.com/office/drawing/2014/main" id="{D20711A5-55FF-46B9-B376-F42CF651740B}"/>
              </a:ext>
            </a:extLst>
          </p:cNvPr>
          <p:cNvSpPr>
            <a:spLocks noChangeShapeType="1"/>
          </p:cNvSpPr>
          <p:nvPr/>
        </p:nvSpPr>
        <p:spPr bwMode="auto">
          <a:xfrm rot="60000" flipH="1">
            <a:off x="2239462" y="4251681"/>
            <a:ext cx="1656947" cy="1702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1" name="Line 57">
            <a:extLst>
              <a:ext uri="{FF2B5EF4-FFF2-40B4-BE49-F238E27FC236}">
                <a16:creationId xmlns:a16="http://schemas.microsoft.com/office/drawing/2014/main" id="{4DD7A12A-5929-4BCE-8CBD-7DB6ECBA40E5}"/>
              </a:ext>
            </a:extLst>
          </p:cNvPr>
          <p:cNvSpPr>
            <a:spLocks noChangeShapeType="1"/>
          </p:cNvSpPr>
          <p:nvPr/>
        </p:nvSpPr>
        <p:spPr bwMode="auto">
          <a:xfrm rot="10740000">
            <a:off x="2244159" y="1852710"/>
            <a:ext cx="1643484" cy="167402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2" name="Bande diagonale 80">
            <a:extLst>
              <a:ext uri="{FF2B5EF4-FFF2-40B4-BE49-F238E27FC236}">
                <a16:creationId xmlns:a16="http://schemas.microsoft.com/office/drawing/2014/main" id="{0B9F246E-5B49-44BA-96A7-05793FFC39D3}"/>
              </a:ext>
            </a:extLst>
          </p:cNvPr>
          <p:cNvSpPr/>
          <p:nvPr/>
        </p:nvSpPr>
        <p:spPr>
          <a:xfrm rot="8100000">
            <a:off x="1018759" y="2616173"/>
            <a:ext cx="2520000" cy="2520000"/>
          </a:xfrm>
          <a:prstGeom prst="diagStripe">
            <a:avLst>
              <a:gd name="adj" fmla="val 18705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3" name="Rectangle 16">
            <a:extLst>
              <a:ext uri="{FF2B5EF4-FFF2-40B4-BE49-F238E27FC236}">
                <a16:creationId xmlns:a16="http://schemas.microsoft.com/office/drawing/2014/main" id="{1F6FB789-E2EF-4852-A699-C5E26521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010" y="3740125"/>
            <a:ext cx="1189038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+mn-cs"/>
              </a:rPr>
              <a:t>Аутентификация</a:t>
            </a:r>
            <a:endParaRPr lang="en-GB" sz="11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5C9B66C0-59A3-438E-8E89-52F7C4FB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440" y="3653473"/>
            <a:ext cx="1189038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+mn-cs"/>
              </a:rPr>
              <a:t>Политики безопасности</a:t>
            </a:r>
            <a:endParaRPr lang="en-GB" sz="1100" b="1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4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3" y="4517381"/>
            <a:ext cx="944628" cy="3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16">
            <a:extLst>
              <a:ext uri="{FF2B5EF4-FFF2-40B4-BE49-F238E27FC236}">
                <a16:creationId xmlns:a16="http://schemas.microsoft.com/office/drawing/2014/main" id="{C2F53E37-DF84-4215-88FE-7E0058011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20" y="1956780"/>
            <a:ext cx="165735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Unix / Linux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Серверы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" name="Rectangle 16">
            <a:extLst>
              <a:ext uri="{FF2B5EF4-FFF2-40B4-BE49-F238E27FC236}">
                <a16:creationId xmlns:a16="http://schemas.microsoft.com/office/drawing/2014/main" id="{0A19540C-1EA3-40B0-93CB-4C7F5701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01" y="3036570"/>
            <a:ext cx="1439863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Windows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Серверы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9BB20859-F463-4EB8-8440-E630AD39E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31" y="4198848"/>
            <a:ext cx="1672218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Сетевые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устройства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9" name="Rectangle 16">
            <a:extLst>
              <a:ext uri="{FF2B5EF4-FFF2-40B4-BE49-F238E27FC236}">
                <a16:creationId xmlns:a16="http://schemas.microsoft.com/office/drawing/2014/main" id="{0B42CE8B-C69E-4212-A496-8C9CC407F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08" y="5080182"/>
            <a:ext cx="1779385" cy="172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Серверы приложений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50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8" y="2242954"/>
            <a:ext cx="572502" cy="5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8" y="3379287"/>
            <a:ext cx="572502" cy="5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5" y="5423034"/>
            <a:ext cx="572502" cy="5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0" y="2091292"/>
            <a:ext cx="8003310" cy="426505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Приказ ФСТЭК России от 14 марта 2014 г. N 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Приказ ФСТЭК России от 11 февраля 2013 г. N 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Приказ ФСТЭК России от 18 февраля 2013 г. N 21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Приказ ФСТЭК России №239, №235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СТО БР (ИББС-1.0-2014) раздел 7.4.3.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34343"/>
                </a:solidFill>
              </a:rPr>
              <a:t>ФЗ-187 «О безопасности КИИ РФ»: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Предотвращение неправомерного доступа к информации;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Недопущение воздействия на технические средства обработки информации;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34343"/>
                </a:solidFill>
              </a:rPr>
              <a:t>Восстановление функционирования значимого объекта КИИ.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364" y="927892"/>
            <a:ext cx="8086436" cy="780835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Соответствие требованиям регуляторов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721475"/>
            <a:chOff x="0" y="0"/>
            <a:chExt cx="9144000" cy="6721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42658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93963" y="240755"/>
              <a:ext cx="8728363" cy="648072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426583"/>
              <a:ext cx="9144000" cy="3326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info@it-bastion.com                                www.it-bastion.com                                     8(499)322-36-67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0"/>
              <a:ext cx="1231211" cy="135480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683489" y="1544616"/>
            <a:ext cx="5184000" cy="1067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01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басти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бастион" id="{E8468F1B-7426-4A96-BF1E-34E3F21E04DD}" vid="{8C1AC3A6-E8A7-44B9-B7F1-3DCF12DD08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Тема_бастион</Template>
  <TotalTime>1339</TotalTime>
  <Words>683</Words>
  <Application>Microsoft Office PowerPoint</Application>
  <PresentationFormat>Экран (4:3)</PresentationFormat>
  <Paragraphs>170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Lucida Sans Unicode</vt:lpstr>
      <vt:lpstr>Тема_бастион</vt:lpstr>
      <vt:lpstr>Складывая пазл безопасности  "на удалёнке"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 Solovieva</dc:creator>
  <cp:lastModifiedBy>Евгения Борисова</cp:lastModifiedBy>
  <cp:revision>72</cp:revision>
  <dcterms:created xsi:type="dcterms:W3CDTF">2018-04-06T14:29:01Z</dcterms:created>
  <dcterms:modified xsi:type="dcterms:W3CDTF">2020-05-27T12:53:43Z</dcterms:modified>
</cp:coreProperties>
</file>